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6" r:id="rId1"/>
  </p:sldMasterIdLst>
  <p:notesMasterIdLst>
    <p:notesMasterId r:id="rId23"/>
  </p:notesMasterIdLst>
  <p:sldIdLst>
    <p:sldId id="256" r:id="rId2"/>
    <p:sldId id="288" r:id="rId3"/>
    <p:sldId id="281" r:id="rId4"/>
    <p:sldId id="282" r:id="rId5"/>
    <p:sldId id="292" r:id="rId6"/>
    <p:sldId id="260" r:id="rId7"/>
    <p:sldId id="297" r:id="rId8"/>
    <p:sldId id="296" r:id="rId9"/>
    <p:sldId id="259" r:id="rId10"/>
    <p:sldId id="291" r:id="rId11"/>
    <p:sldId id="267" r:id="rId12"/>
    <p:sldId id="284" r:id="rId13"/>
    <p:sldId id="283" r:id="rId14"/>
    <p:sldId id="293" r:id="rId15"/>
    <p:sldId id="290" r:id="rId16"/>
    <p:sldId id="298" r:id="rId17"/>
    <p:sldId id="294" r:id="rId18"/>
    <p:sldId id="262" r:id="rId19"/>
    <p:sldId id="286" r:id="rId20"/>
    <p:sldId id="300" r:id="rId21"/>
    <p:sldId id="28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KLUCZYŃSKA" initials="A" lastIdx="1" clrIdx="0">
    <p:extLst>
      <p:ext uri="{19B8F6BF-5375-455C-9EA6-DF929625EA0E}">
        <p15:presenceInfo xmlns:p15="http://schemas.microsoft.com/office/powerpoint/2012/main" userId="AKLUCZYŃSK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34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B9F5A9-28B2-4D70-8463-DFF1ED4B4B55}" type="datetimeFigureOut">
              <a:rPr lang="pl-PL" smtClean="0"/>
              <a:t>21.01.2026</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331510-D2C6-407B-BDFB-DBBAA8EF44E1}" type="slidenum">
              <a:rPr lang="pl-PL" smtClean="0"/>
              <a:t>‹#›</a:t>
            </a:fld>
            <a:endParaRPr lang="pl-PL"/>
          </a:p>
        </p:txBody>
      </p:sp>
    </p:spTree>
    <p:extLst>
      <p:ext uri="{BB962C8B-B14F-4D97-AF65-F5344CB8AC3E}">
        <p14:creationId xmlns:p14="http://schemas.microsoft.com/office/powerpoint/2010/main" val="4224555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0C331510-D2C6-407B-BDFB-DBBAA8EF44E1}" type="slidenum">
              <a:rPr lang="pl-PL" smtClean="0"/>
              <a:t>6</a:t>
            </a:fld>
            <a:endParaRPr lang="pl-PL"/>
          </a:p>
        </p:txBody>
      </p:sp>
    </p:spTree>
    <p:extLst>
      <p:ext uri="{BB962C8B-B14F-4D97-AF65-F5344CB8AC3E}">
        <p14:creationId xmlns:p14="http://schemas.microsoft.com/office/powerpoint/2010/main" val="1658080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0C331510-D2C6-407B-BDFB-DBBAA8EF44E1}" type="slidenum">
              <a:rPr lang="pl-PL" smtClean="0"/>
              <a:t>19</a:t>
            </a:fld>
            <a:endParaRPr lang="pl-PL"/>
          </a:p>
        </p:txBody>
      </p:sp>
    </p:spTree>
    <p:extLst>
      <p:ext uri="{BB962C8B-B14F-4D97-AF65-F5344CB8AC3E}">
        <p14:creationId xmlns:p14="http://schemas.microsoft.com/office/powerpoint/2010/main" val="245336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A9AA1-F732-6787-3398-EE4CA8B29A03}"/>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A93CEE9F-0F02-2291-D833-2087D2C7ED04}"/>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07CD2581-E16F-CF14-E543-C85621F185BE}"/>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BF5C3B98-6255-12DA-AACB-9D885261D02D}"/>
              </a:ext>
            </a:extLst>
          </p:cNvPr>
          <p:cNvSpPr>
            <a:spLocks noGrp="1"/>
          </p:cNvSpPr>
          <p:nvPr>
            <p:ph type="sldNum" sz="quarter" idx="5"/>
          </p:nvPr>
        </p:nvSpPr>
        <p:spPr/>
        <p:txBody>
          <a:bodyPr/>
          <a:lstStyle/>
          <a:p>
            <a:fld id="{0C331510-D2C6-407B-BDFB-DBBAA8EF44E1}" type="slidenum">
              <a:rPr lang="pl-PL" smtClean="0"/>
              <a:t>20</a:t>
            </a:fld>
            <a:endParaRPr lang="pl-PL"/>
          </a:p>
        </p:txBody>
      </p:sp>
    </p:spTree>
    <p:extLst>
      <p:ext uri="{BB962C8B-B14F-4D97-AF65-F5344CB8AC3E}">
        <p14:creationId xmlns:p14="http://schemas.microsoft.com/office/powerpoint/2010/main" val="554744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pl-PL"/>
              <a:t>Kliknij, aby edytować styl</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D492A0B0-B9C2-4977-8039-C5DBE33BE113}" type="datetimeFigureOut">
              <a:rPr lang="pl-PL" smtClean="0"/>
              <a:t>21.01.2026</a:t>
            </a:fld>
            <a:endParaRPr lang="pl-PL"/>
          </a:p>
        </p:txBody>
      </p:sp>
      <p:sp>
        <p:nvSpPr>
          <p:cNvPr id="5" name="Footer Placeholder 4"/>
          <p:cNvSpPr>
            <a:spLocks noGrp="1"/>
          </p:cNvSpPr>
          <p:nvPr>
            <p:ph type="ftr" sz="quarter" idx="11"/>
          </p:nvPr>
        </p:nvSpPr>
        <p:spPr/>
        <p:txBody>
          <a:bodyPr/>
          <a:lstStyle/>
          <a:p>
            <a:endParaRPr lang="pl-PL"/>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2C59AB8-56B0-4526-8E22-CDC7D8BF714C}" type="slidenum">
              <a:rPr lang="pl-PL" smtClean="0"/>
              <a:t>‹#›</a:t>
            </a:fld>
            <a:endParaRPr lang="pl-PL"/>
          </a:p>
        </p:txBody>
      </p:sp>
    </p:spTree>
    <p:extLst>
      <p:ext uri="{BB962C8B-B14F-4D97-AF65-F5344CB8AC3E}">
        <p14:creationId xmlns:p14="http://schemas.microsoft.com/office/powerpoint/2010/main" val="612897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pl-PL"/>
              <a:t>Kliknij, aby edytować styl</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D492A0B0-B9C2-4977-8039-C5DBE33BE113}" type="datetimeFigureOut">
              <a:rPr lang="pl-PL" smtClean="0"/>
              <a:t>21.01.2026</a:t>
            </a:fld>
            <a:endParaRPr lang="pl-PL"/>
          </a:p>
        </p:txBody>
      </p:sp>
      <p:sp>
        <p:nvSpPr>
          <p:cNvPr id="5" name="Footer Placeholder 4"/>
          <p:cNvSpPr>
            <a:spLocks noGrp="1"/>
          </p:cNvSpPr>
          <p:nvPr>
            <p:ph type="ftr" sz="quarter" idx="11"/>
          </p:nvPr>
        </p:nvSpPr>
        <p:spPr/>
        <p:txBody>
          <a:bodyPr/>
          <a:lstStyle/>
          <a:p>
            <a:endParaRPr lang="pl-P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2C59AB8-56B0-4526-8E22-CDC7D8BF714C}" type="slidenum">
              <a:rPr lang="pl-PL" smtClean="0"/>
              <a:t>‹#›</a:t>
            </a:fld>
            <a:endParaRPr lang="pl-PL"/>
          </a:p>
        </p:txBody>
      </p:sp>
    </p:spTree>
    <p:extLst>
      <p:ext uri="{BB962C8B-B14F-4D97-AF65-F5344CB8AC3E}">
        <p14:creationId xmlns:p14="http://schemas.microsoft.com/office/powerpoint/2010/main" val="3617681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pl-PL"/>
              <a:t>Kliknij, aby edytować styl</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D492A0B0-B9C2-4977-8039-C5DBE33BE113}" type="datetimeFigureOut">
              <a:rPr lang="pl-PL" smtClean="0"/>
              <a:t>21.01.2026</a:t>
            </a:fld>
            <a:endParaRPr lang="pl-PL"/>
          </a:p>
        </p:txBody>
      </p:sp>
      <p:sp>
        <p:nvSpPr>
          <p:cNvPr id="5" name="Footer Placeholder 4"/>
          <p:cNvSpPr>
            <a:spLocks noGrp="1"/>
          </p:cNvSpPr>
          <p:nvPr>
            <p:ph type="ftr" sz="quarter" idx="11"/>
          </p:nvPr>
        </p:nvSpPr>
        <p:spPr/>
        <p:txBody>
          <a:bodyPr/>
          <a:lstStyle/>
          <a:p>
            <a:endParaRPr lang="pl-PL"/>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2C59AB8-56B0-4526-8E22-CDC7D8BF714C}" type="slidenum">
              <a:rPr lang="pl-PL" smtClean="0"/>
              <a:t>‹#›</a:t>
            </a:fld>
            <a:endParaRPr lang="pl-PL"/>
          </a:p>
        </p:txBody>
      </p:sp>
    </p:spTree>
    <p:extLst>
      <p:ext uri="{BB962C8B-B14F-4D97-AF65-F5344CB8AC3E}">
        <p14:creationId xmlns:p14="http://schemas.microsoft.com/office/powerpoint/2010/main" val="434755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D492A0B0-B9C2-4977-8039-C5DBE33BE113}" type="datetimeFigureOut">
              <a:rPr lang="pl-PL" smtClean="0"/>
              <a:t>21.01.2026</a:t>
            </a:fld>
            <a:endParaRPr lang="pl-PL"/>
          </a:p>
        </p:txBody>
      </p:sp>
      <p:sp>
        <p:nvSpPr>
          <p:cNvPr id="6" name="Footer Placeholder 5"/>
          <p:cNvSpPr>
            <a:spLocks noGrp="1"/>
          </p:cNvSpPr>
          <p:nvPr>
            <p:ph type="ftr" sz="quarter" idx="11"/>
          </p:nvPr>
        </p:nvSpPr>
        <p:spPr/>
        <p:txBody>
          <a:bodyPr/>
          <a:lstStyle/>
          <a:p>
            <a:endParaRPr lang="pl-PL"/>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2C59AB8-56B0-4526-8E22-CDC7D8BF714C}" type="slidenum">
              <a:rPr lang="pl-PL" smtClean="0"/>
              <a:t>‹#›</a:t>
            </a:fld>
            <a:endParaRPr lang="pl-PL"/>
          </a:p>
        </p:txBody>
      </p:sp>
    </p:spTree>
    <p:extLst>
      <p:ext uri="{BB962C8B-B14F-4D97-AF65-F5344CB8AC3E}">
        <p14:creationId xmlns:p14="http://schemas.microsoft.com/office/powerpoint/2010/main" val="1137418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l-PL"/>
              <a:t>Kliknij, aby edytować styl</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D492A0B0-B9C2-4977-8039-C5DBE33BE113}" type="datetimeFigureOut">
              <a:rPr lang="pl-PL" smtClean="0"/>
              <a:t>21.01.2026</a:t>
            </a:fld>
            <a:endParaRPr lang="pl-PL"/>
          </a:p>
        </p:txBody>
      </p:sp>
      <p:sp>
        <p:nvSpPr>
          <p:cNvPr id="8" name="Footer Placeholder 7"/>
          <p:cNvSpPr>
            <a:spLocks noGrp="1"/>
          </p:cNvSpPr>
          <p:nvPr>
            <p:ph type="ftr" sz="quarter" idx="11"/>
          </p:nvPr>
        </p:nvSpPr>
        <p:spPr/>
        <p:txBody>
          <a:bodyPr/>
          <a:lstStyle/>
          <a:p>
            <a:endParaRPr lang="pl-PL"/>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2C59AB8-56B0-4526-8E22-CDC7D8BF714C}" type="slidenum">
              <a:rPr lang="pl-PL" smtClean="0"/>
              <a:t>‹#›</a:t>
            </a:fld>
            <a:endParaRPr lang="pl-PL"/>
          </a:p>
        </p:txBody>
      </p:sp>
    </p:spTree>
    <p:extLst>
      <p:ext uri="{BB962C8B-B14F-4D97-AF65-F5344CB8AC3E}">
        <p14:creationId xmlns:p14="http://schemas.microsoft.com/office/powerpoint/2010/main" val="3447241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D492A0B0-B9C2-4977-8039-C5DBE33BE113}" type="datetimeFigureOut">
              <a:rPr lang="pl-PL" smtClean="0"/>
              <a:t>21.01.2026</a:t>
            </a:fld>
            <a:endParaRPr lang="pl-PL"/>
          </a:p>
        </p:txBody>
      </p:sp>
      <p:sp>
        <p:nvSpPr>
          <p:cNvPr id="4" name="Footer Placeholder 3"/>
          <p:cNvSpPr>
            <a:spLocks noGrp="1"/>
          </p:cNvSpPr>
          <p:nvPr>
            <p:ph type="ftr" sz="quarter" idx="11"/>
          </p:nvPr>
        </p:nvSpPr>
        <p:spPr/>
        <p:txBody>
          <a:bodyPr/>
          <a:lstStyle/>
          <a:p>
            <a:endParaRPr lang="pl-PL"/>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2C59AB8-56B0-4526-8E22-CDC7D8BF714C}" type="slidenum">
              <a:rPr lang="pl-PL" smtClean="0"/>
              <a:t>‹#›</a:t>
            </a:fld>
            <a:endParaRPr lang="pl-PL"/>
          </a:p>
        </p:txBody>
      </p:sp>
    </p:spTree>
    <p:extLst>
      <p:ext uri="{BB962C8B-B14F-4D97-AF65-F5344CB8AC3E}">
        <p14:creationId xmlns:p14="http://schemas.microsoft.com/office/powerpoint/2010/main" val="2502492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92A0B0-B9C2-4977-8039-C5DBE33BE113}" type="datetimeFigureOut">
              <a:rPr lang="pl-PL" smtClean="0"/>
              <a:t>21.01.2026</a:t>
            </a:fld>
            <a:endParaRPr lang="pl-PL"/>
          </a:p>
        </p:txBody>
      </p:sp>
      <p:sp>
        <p:nvSpPr>
          <p:cNvPr id="3" name="Footer Placeholder 2"/>
          <p:cNvSpPr>
            <a:spLocks noGrp="1"/>
          </p:cNvSpPr>
          <p:nvPr>
            <p:ph type="ftr" sz="quarter" idx="11"/>
          </p:nvPr>
        </p:nvSpPr>
        <p:spPr/>
        <p:txBody>
          <a:bodyPr/>
          <a:lstStyle/>
          <a:p>
            <a:endParaRPr lang="pl-PL"/>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2C59AB8-56B0-4526-8E22-CDC7D8BF714C}" type="slidenum">
              <a:rPr lang="pl-PL" smtClean="0"/>
              <a:t>‹#›</a:t>
            </a:fld>
            <a:endParaRPr lang="pl-PL"/>
          </a:p>
        </p:txBody>
      </p:sp>
    </p:spTree>
    <p:extLst>
      <p:ext uri="{BB962C8B-B14F-4D97-AF65-F5344CB8AC3E}">
        <p14:creationId xmlns:p14="http://schemas.microsoft.com/office/powerpoint/2010/main" val="2469342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pl-PL"/>
              <a:t>Kliknij, aby edytować styl</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D492A0B0-B9C2-4977-8039-C5DBE33BE113}" type="datetimeFigureOut">
              <a:rPr lang="pl-PL" smtClean="0"/>
              <a:t>21.01.2026</a:t>
            </a:fld>
            <a:endParaRPr lang="pl-PL"/>
          </a:p>
        </p:txBody>
      </p:sp>
      <p:sp>
        <p:nvSpPr>
          <p:cNvPr id="6" name="Footer Placeholder 5"/>
          <p:cNvSpPr>
            <a:spLocks noGrp="1"/>
          </p:cNvSpPr>
          <p:nvPr>
            <p:ph type="ftr" sz="quarter" idx="11"/>
          </p:nvPr>
        </p:nvSpPr>
        <p:spPr/>
        <p:txBody>
          <a:bodyPr/>
          <a:lstStyle/>
          <a:p>
            <a:endParaRPr lang="pl-PL"/>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2C59AB8-56B0-4526-8E22-CDC7D8BF714C}" type="slidenum">
              <a:rPr lang="pl-PL" smtClean="0"/>
              <a:t>‹#›</a:t>
            </a:fld>
            <a:endParaRPr lang="pl-PL"/>
          </a:p>
        </p:txBody>
      </p:sp>
    </p:spTree>
    <p:extLst>
      <p:ext uri="{BB962C8B-B14F-4D97-AF65-F5344CB8AC3E}">
        <p14:creationId xmlns:p14="http://schemas.microsoft.com/office/powerpoint/2010/main" val="1459825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pl-PL"/>
              <a:t>Kliknij, aby edytować styl</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D492A0B0-B9C2-4977-8039-C5DBE33BE113}" type="datetimeFigureOut">
              <a:rPr lang="pl-PL" smtClean="0"/>
              <a:t>21.01.2026</a:t>
            </a:fld>
            <a:endParaRPr lang="pl-PL"/>
          </a:p>
        </p:txBody>
      </p:sp>
      <p:sp>
        <p:nvSpPr>
          <p:cNvPr id="6" name="Footer Placeholder 5"/>
          <p:cNvSpPr>
            <a:spLocks noGrp="1"/>
          </p:cNvSpPr>
          <p:nvPr>
            <p:ph type="ftr" sz="quarter" idx="11"/>
          </p:nvPr>
        </p:nvSpPr>
        <p:spPr/>
        <p:txBody>
          <a:bodyPr/>
          <a:lstStyle/>
          <a:p>
            <a:endParaRPr lang="pl-P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2C59AB8-56B0-4526-8E22-CDC7D8BF714C}" type="slidenum">
              <a:rPr lang="pl-PL" smtClean="0"/>
              <a:t>‹#›</a:t>
            </a:fld>
            <a:endParaRPr lang="pl-PL"/>
          </a:p>
        </p:txBody>
      </p:sp>
    </p:spTree>
    <p:extLst>
      <p:ext uri="{BB962C8B-B14F-4D97-AF65-F5344CB8AC3E}">
        <p14:creationId xmlns:p14="http://schemas.microsoft.com/office/powerpoint/2010/main" val="1293161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pl-PL"/>
              <a:t>Kliknij, aby edytować styl</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D492A0B0-B9C2-4977-8039-C5DBE33BE113}" type="datetimeFigureOut">
              <a:rPr lang="pl-PL" smtClean="0"/>
              <a:t>21.01.2026</a:t>
            </a:fld>
            <a:endParaRPr lang="pl-PL"/>
          </a:p>
        </p:txBody>
      </p:sp>
      <p:sp>
        <p:nvSpPr>
          <p:cNvPr id="5" name="Footer Placeholder 4"/>
          <p:cNvSpPr>
            <a:spLocks noGrp="1"/>
          </p:cNvSpPr>
          <p:nvPr>
            <p:ph type="ftr" sz="quarter" idx="11"/>
          </p:nvPr>
        </p:nvSpPr>
        <p:spPr/>
        <p:txBody>
          <a:bodyPr/>
          <a:lstStyle/>
          <a:p>
            <a:endParaRPr lang="pl-PL"/>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2C59AB8-56B0-4526-8E22-CDC7D8BF714C}" type="slidenum">
              <a:rPr lang="pl-PL" smtClean="0"/>
              <a:t>‹#›</a:t>
            </a:fld>
            <a:endParaRPr lang="pl-PL"/>
          </a:p>
        </p:txBody>
      </p:sp>
    </p:spTree>
    <p:extLst>
      <p:ext uri="{BB962C8B-B14F-4D97-AF65-F5344CB8AC3E}">
        <p14:creationId xmlns:p14="http://schemas.microsoft.com/office/powerpoint/2010/main" val="1542073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l-PL"/>
              <a:t>Kliknij, aby edytować styl</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D492A0B0-B9C2-4977-8039-C5DBE33BE113}" type="datetimeFigureOut">
              <a:rPr lang="pl-PL" smtClean="0"/>
              <a:t>21.01.2026</a:t>
            </a:fld>
            <a:endParaRPr lang="pl-PL"/>
          </a:p>
        </p:txBody>
      </p:sp>
      <p:sp>
        <p:nvSpPr>
          <p:cNvPr id="5" name="Footer Placeholder 4"/>
          <p:cNvSpPr>
            <a:spLocks noGrp="1"/>
          </p:cNvSpPr>
          <p:nvPr>
            <p:ph type="ftr" sz="quarter" idx="11"/>
          </p:nvPr>
        </p:nvSpPr>
        <p:spPr/>
        <p:txBody>
          <a:bodyPr/>
          <a:lstStyle/>
          <a:p>
            <a:endParaRPr lang="pl-PL"/>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2C59AB8-56B0-4526-8E22-CDC7D8BF714C}" type="slidenum">
              <a:rPr lang="pl-PL" smtClean="0"/>
              <a:t>‹#›</a:t>
            </a:fld>
            <a:endParaRPr lang="pl-PL"/>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15725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pl-PL"/>
              <a:t>Kliknij, aby edytować styl</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l-PL"/>
              <a:t>Kliknij, aby edytować style wzorca tekstu</a:t>
            </a:r>
          </a:p>
        </p:txBody>
      </p:sp>
      <p:sp>
        <p:nvSpPr>
          <p:cNvPr id="5" name="Date Placeholder 4"/>
          <p:cNvSpPr>
            <a:spLocks noGrp="1"/>
          </p:cNvSpPr>
          <p:nvPr>
            <p:ph type="dt" sz="half" idx="10"/>
          </p:nvPr>
        </p:nvSpPr>
        <p:spPr/>
        <p:txBody>
          <a:bodyPr/>
          <a:lstStyle/>
          <a:p>
            <a:fld id="{D492A0B0-B9C2-4977-8039-C5DBE33BE113}" type="datetimeFigureOut">
              <a:rPr lang="pl-PL" smtClean="0"/>
              <a:t>21.01.2026</a:t>
            </a:fld>
            <a:endParaRPr lang="pl-PL"/>
          </a:p>
        </p:txBody>
      </p:sp>
      <p:sp>
        <p:nvSpPr>
          <p:cNvPr id="6" name="Footer Placeholder 5"/>
          <p:cNvSpPr>
            <a:spLocks noGrp="1"/>
          </p:cNvSpPr>
          <p:nvPr>
            <p:ph type="ftr" sz="quarter" idx="11"/>
          </p:nvPr>
        </p:nvSpPr>
        <p:spPr/>
        <p:txBody>
          <a:bodyPr/>
          <a:lstStyle/>
          <a:p>
            <a:endParaRPr lang="pl-P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2C59AB8-56B0-4526-8E22-CDC7D8BF714C}" type="slidenum">
              <a:rPr lang="pl-PL" smtClean="0"/>
              <a:t>‹#›</a:t>
            </a:fld>
            <a:endParaRPr lang="pl-PL"/>
          </a:p>
        </p:txBody>
      </p:sp>
    </p:spTree>
    <p:extLst>
      <p:ext uri="{BB962C8B-B14F-4D97-AF65-F5344CB8AC3E}">
        <p14:creationId xmlns:p14="http://schemas.microsoft.com/office/powerpoint/2010/main" val="237172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cytatu">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pl-PL"/>
              <a:t>Kliknij, aby edytować styl</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l-PL"/>
              <a:t>Kliknij, aby edytować style wzorca tekstu</a:t>
            </a:r>
          </a:p>
        </p:txBody>
      </p:sp>
      <p:sp>
        <p:nvSpPr>
          <p:cNvPr id="5" name="Date Placeholder 4"/>
          <p:cNvSpPr>
            <a:spLocks noGrp="1"/>
          </p:cNvSpPr>
          <p:nvPr>
            <p:ph type="dt" sz="half" idx="10"/>
          </p:nvPr>
        </p:nvSpPr>
        <p:spPr/>
        <p:txBody>
          <a:bodyPr/>
          <a:lstStyle/>
          <a:p>
            <a:fld id="{D492A0B0-B9C2-4977-8039-C5DBE33BE113}" type="datetimeFigureOut">
              <a:rPr lang="pl-PL" smtClean="0"/>
              <a:t>21.01.2026</a:t>
            </a:fld>
            <a:endParaRPr lang="pl-PL"/>
          </a:p>
        </p:txBody>
      </p:sp>
      <p:sp>
        <p:nvSpPr>
          <p:cNvPr id="6" name="Footer Placeholder 5"/>
          <p:cNvSpPr>
            <a:spLocks noGrp="1"/>
          </p:cNvSpPr>
          <p:nvPr>
            <p:ph type="ftr" sz="quarter" idx="11"/>
          </p:nvPr>
        </p:nvSpPr>
        <p:spPr/>
        <p:txBody>
          <a:bodyPr/>
          <a:lstStyle/>
          <a:p>
            <a:endParaRPr lang="pl-PL"/>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2C59AB8-56B0-4526-8E22-CDC7D8BF714C}" type="slidenum">
              <a:rPr lang="pl-PL" smtClean="0"/>
              <a:t>‹#›</a:t>
            </a:fld>
            <a:endParaRPr lang="pl-PL"/>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630544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wda lub fałsz">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pl-PL"/>
              <a:t>Kliknij, aby edytować styl</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a:t>Kliknij, aby edytować style wzorca tekstu</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l-PL"/>
              <a:t>Kliknij, aby edytować style wzorca tekstu</a:t>
            </a:r>
          </a:p>
        </p:txBody>
      </p:sp>
      <p:sp>
        <p:nvSpPr>
          <p:cNvPr id="5" name="Date Placeholder 4"/>
          <p:cNvSpPr>
            <a:spLocks noGrp="1"/>
          </p:cNvSpPr>
          <p:nvPr>
            <p:ph type="dt" sz="half" idx="10"/>
          </p:nvPr>
        </p:nvSpPr>
        <p:spPr/>
        <p:txBody>
          <a:bodyPr/>
          <a:lstStyle/>
          <a:p>
            <a:fld id="{D492A0B0-B9C2-4977-8039-C5DBE33BE113}" type="datetimeFigureOut">
              <a:rPr lang="pl-PL" smtClean="0"/>
              <a:t>21.01.2026</a:t>
            </a:fld>
            <a:endParaRPr lang="pl-PL"/>
          </a:p>
        </p:txBody>
      </p:sp>
      <p:sp>
        <p:nvSpPr>
          <p:cNvPr id="6" name="Footer Placeholder 5"/>
          <p:cNvSpPr>
            <a:spLocks noGrp="1"/>
          </p:cNvSpPr>
          <p:nvPr>
            <p:ph type="ftr" sz="quarter" idx="11"/>
          </p:nvPr>
        </p:nvSpPr>
        <p:spPr/>
        <p:txBody>
          <a:bodyPr/>
          <a:lstStyle/>
          <a:p>
            <a:endParaRPr lang="pl-P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2C59AB8-56B0-4526-8E22-CDC7D8BF714C}" type="slidenum">
              <a:rPr lang="pl-PL" smtClean="0"/>
              <a:t>‹#›</a:t>
            </a:fld>
            <a:endParaRPr lang="pl-PL"/>
          </a:p>
        </p:txBody>
      </p:sp>
    </p:spTree>
    <p:extLst>
      <p:ext uri="{BB962C8B-B14F-4D97-AF65-F5344CB8AC3E}">
        <p14:creationId xmlns:p14="http://schemas.microsoft.com/office/powerpoint/2010/main" val="2857502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ncho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D492A0B0-B9C2-4977-8039-C5DBE33BE113}" type="datetimeFigureOut">
              <a:rPr lang="pl-PL" smtClean="0"/>
              <a:t>21.01.2026</a:t>
            </a:fld>
            <a:endParaRPr lang="pl-PL"/>
          </a:p>
        </p:txBody>
      </p:sp>
      <p:sp>
        <p:nvSpPr>
          <p:cNvPr id="5" name="Footer Placeholder 4"/>
          <p:cNvSpPr>
            <a:spLocks noGrp="1"/>
          </p:cNvSpPr>
          <p:nvPr>
            <p:ph type="ftr" sz="quarter" idx="11"/>
          </p:nvPr>
        </p:nvSpPr>
        <p:spPr/>
        <p:txBody>
          <a:bodyPr/>
          <a:lstStyle/>
          <a:p>
            <a:endParaRPr lang="pl-P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2C59AB8-56B0-4526-8E22-CDC7D8BF714C}" type="slidenum">
              <a:rPr lang="pl-PL" smtClean="0"/>
              <a:t>‹#›</a:t>
            </a:fld>
            <a:endParaRPr lang="pl-PL"/>
          </a:p>
        </p:txBody>
      </p:sp>
    </p:spTree>
    <p:extLst>
      <p:ext uri="{BB962C8B-B14F-4D97-AF65-F5344CB8AC3E}">
        <p14:creationId xmlns:p14="http://schemas.microsoft.com/office/powerpoint/2010/main" val="23863713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pl-PL"/>
              <a:t>Kliknij, aby edytować styl</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D492A0B0-B9C2-4977-8039-C5DBE33BE113}" type="datetimeFigureOut">
              <a:rPr lang="pl-PL" smtClean="0"/>
              <a:t>21.01.2026</a:t>
            </a:fld>
            <a:endParaRPr lang="pl-PL"/>
          </a:p>
        </p:txBody>
      </p:sp>
      <p:sp>
        <p:nvSpPr>
          <p:cNvPr id="5" name="Footer Placeholder 4"/>
          <p:cNvSpPr>
            <a:spLocks noGrp="1"/>
          </p:cNvSpPr>
          <p:nvPr>
            <p:ph type="ftr" sz="quarter" idx="11"/>
          </p:nvPr>
        </p:nvSpPr>
        <p:spPr/>
        <p:txBody>
          <a:bodyPr/>
          <a:lstStyle/>
          <a:p>
            <a:endParaRPr lang="pl-P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2C59AB8-56B0-4526-8E22-CDC7D8BF714C}" type="slidenum">
              <a:rPr lang="pl-PL" smtClean="0"/>
              <a:t>‹#›</a:t>
            </a:fld>
            <a:endParaRPr lang="pl-PL"/>
          </a:p>
        </p:txBody>
      </p:sp>
    </p:spTree>
    <p:extLst>
      <p:ext uri="{BB962C8B-B14F-4D97-AF65-F5344CB8AC3E}">
        <p14:creationId xmlns:p14="http://schemas.microsoft.com/office/powerpoint/2010/main" val="3793048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pl-PL"/>
              <a:t>Kliknij, aby edytować styl</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492A0B0-B9C2-4977-8039-C5DBE33BE113}" type="datetimeFigureOut">
              <a:rPr lang="pl-PL" smtClean="0"/>
              <a:t>21.01.2026</a:t>
            </a:fld>
            <a:endParaRPr lang="pl-PL"/>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pl-PL"/>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2C59AB8-56B0-4526-8E22-CDC7D8BF714C}" type="slidenum">
              <a:rPr lang="pl-PL" smtClean="0"/>
              <a:t>‹#›</a:t>
            </a:fld>
            <a:endParaRPr lang="pl-PL"/>
          </a:p>
        </p:txBody>
      </p:sp>
    </p:spTree>
    <p:extLst>
      <p:ext uri="{BB962C8B-B14F-4D97-AF65-F5344CB8AC3E}">
        <p14:creationId xmlns:p14="http://schemas.microsoft.com/office/powerpoint/2010/main" val="3384456929"/>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s://egtc-polska-lietuva.eu/index.php/pl/home-polski/"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hyperlink" Target="https://egtc-polska-lietuva.eu/index.php/lt/home-lietuviskai/"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oleObject" Target="../embeddings/oleObject2.bin"/><Relationship Id="rId1" Type="http://schemas.openxmlformats.org/officeDocument/2006/relationships/slideLayout" Target="../slideLayouts/slideLayout1.xml"/><Relationship Id="rId5" Type="http://schemas.openxmlformats.org/officeDocument/2006/relationships/image" Target="../media/image15.e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F34EC2F-7FD9-0F2F-9555-06DFFE5B89BB}"/>
              </a:ext>
            </a:extLst>
          </p:cNvPr>
          <p:cNvSpPr>
            <a:spLocks noGrp="1"/>
          </p:cNvSpPr>
          <p:nvPr>
            <p:ph type="ctrTitle"/>
          </p:nvPr>
        </p:nvSpPr>
        <p:spPr>
          <a:xfrm>
            <a:off x="2766182" y="1180239"/>
            <a:ext cx="7120768" cy="1669541"/>
          </a:xfrm>
        </p:spPr>
        <p:txBody>
          <a:bodyPr>
            <a:normAutofit fontScale="90000"/>
          </a:bodyPr>
          <a:lstStyle/>
          <a:p>
            <a:pPr algn="ctr">
              <a:lnSpc>
                <a:spcPct val="150000"/>
              </a:lnSpc>
            </a:pPr>
            <a:r>
              <a:rPr lang="pl-PL" sz="2700" b="1" dirty="0">
                <a:solidFill>
                  <a:schemeClr val="accent1"/>
                </a:solidFill>
              </a:rPr>
              <a:t>Działalność</a:t>
            </a:r>
            <a:br>
              <a:rPr lang="lt-LT" sz="2200" b="1" dirty="0">
                <a:solidFill>
                  <a:schemeClr val="accent1"/>
                </a:solidFill>
              </a:rPr>
            </a:br>
            <a:r>
              <a:rPr lang="pl-PL" sz="2000" dirty="0">
                <a:solidFill>
                  <a:schemeClr val="tx1"/>
                </a:solidFill>
              </a:rPr>
              <a:t>Europejskiego Ugrupowania Współpracy Terytorialnej „Polsko-Litewski transgraniczny obszar funkcjonalny”</a:t>
            </a:r>
            <a:r>
              <a:rPr lang="lt-LT" sz="2000" dirty="0">
                <a:solidFill>
                  <a:schemeClr val="tx1"/>
                </a:solidFill>
              </a:rPr>
              <a:t> </a:t>
            </a:r>
            <a:r>
              <a:rPr lang="pl-PL" sz="2000" dirty="0">
                <a:solidFill>
                  <a:schemeClr val="tx1"/>
                </a:solidFill>
              </a:rPr>
              <a:t>w 2025 roku</a:t>
            </a:r>
            <a:br>
              <a:rPr lang="lt-LT" sz="1800" dirty="0">
                <a:solidFill>
                  <a:schemeClr val="tx1"/>
                </a:solidFill>
              </a:rPr>
            </a:br>
            <a:br>
              <a:rPr lang="pl-PL" sz="1800" dirty="0">
                <a:solidFill>
                  <a:schemeClr val="tx1"/>
                </a:solidFill>
              </a:rPr>
            </a:br>
            <a:br>
              <a:rPr lang="pl-PL" sz="2000" dirty="0"/>
            </a:br>
            <a:endParaRPr lang="pl-PL" sz="2000" dirty="0"/>
          </a:p>
        </p:txBody>
      </p:sp>
      <p:sp>
        <p:nvSpPr>
          <p:cNvPr id="3" name="Podtytuł 2">
            <a:extLst>
              <a:ext uri="{FF2B5EF4-FFF2-40B4-BE49-F238E27FC236}">
                <a16:creationId xmlns:a16="http://schemas.microsoft.com/office/drawing/2014/main" id="{5ABE8890-3ACF-23C6-F7F1-7566CCB7B3CE}"/>
              </a:ext>
            </a:extLst>
          </p:cNvPr>
          <p:cNvSpPr>
            <a:spLocks noGrp="1"/>
          </p:cNvSpPr>
          <p:nvPr>
            <p:ph type="subTitle" idx="1"/>
          </p:nvPr>
        </p:nvSpPr>
        <p:spPr>
          <a:xfrm>
            <a:off x="1738483" y="3610707"/>
            <a:ext cx="8800563" cy="2290471"/>
          </a:xfrm>
        </p:spPr>
        <p:txBody>
          <a:bodyPr>
            <a:normAutofit/>
          </a:bodyPr>
          <a:lstStyle/>
          <a:p>
            <a:pPr algn="just">
              <a:lnSpc>
                <a:spcPct val="107000"/>
              </a:lnSpc>
              <a:spcAft>
                <a:spcPts val="800"/>
              </a:spcAft>
            </a:pPr>
            <a:endParaRPr lang="pl-PL"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l-PL" dirty="0"/>
          </a:p>
        </p:txBody>
      </p:sp>
      <p:sp>
        <p:nvSpPr>
          <p:cNvPr id="9" name="pole tekstowe 8">
            <a:extLst>
              <a:ext uri="{FF2B5EF4-FFF2-40B4-BE49-F238E27FC236}">
                <a16:creationId xmlns:a16="http://schemas.microsoft.com/office/drawing/2014/main" id="{ECBA852A-1D08-975D-E687-328F9BD04652}"/>
              </a:ext>
            </a:extLst>
          </p:cNvPr>
          <p:cNvSpPr txBox="1"/>
          <p:nvPr/>
        </p:nvSpPr>
        <p:spPr>
          <a:xfrm>
            <a:off x="1289539" y="4636032"/>
            <a:ext cx="10074054" cy="1799852"/>
          </a:xfrm>
          <a:prstGeom prst="rect">
            <a:avLst/>
          </a:prstGeom>
          <a:noFill/>
        </p:spPr>
        <p:txBody>
          <a:bodyPr wrap="square">
            <a:spAutoFit/>
          </a:bodyPr>
          <a:lstStyle/>
          <a:p>
            <a:pPr algn="ctr">
              <a:lnSpc>
                <a:spcPct val="150000"/>
              </a:lnSpc>
            </a:pPr>
            <a:r>
              <a:rPr lang="lt-LT" dirty="0"/>
              <a:t>Europinės teritorinio bendradarbiavimo grupė Punskas</a:t>
            </a:r>
          </a:p>
          <a:p>
            <a:pPr algn="ctr">
              <a:lnSpc>
                <a:spcPct val="150000"/>
              </a:lnSpc>
            </a:pPr>
            <a:r>
              <a:rPr lang="lt-LT" dirty="0"/>
              <a:t>„Lenkijos ir Lietuvos tarpvalstybinė funkcinė zona“ 2025 m.</a:t>
            </a:r>
          </a:p>
          <a:p>
            <a:pPr algn="ctr">
              <a:lnSpc>
                <a:spcPct val="150000"/>
              </a:lnSpc>
            </a:pPr>
            <a:r>
              <a:rPr lang="lt-LT" sz="2400" b="1" dirty="0">
                <a:solidFill>
                  <a:schemeClr val="accent1"/>
                </a:solidFill>
              </a:rPr>
              <a:t>Veikla</a:t>
            </a:r>
          </a:p>
          <a:p>
            <a:pPr algn="ctr">
              <a:lnSpc>
                <a:spcPct val="150000"/>
              </a:lnSpc>
            </a:pPr>
            <a:endParaRPr lang="lt-LT" sz="1600" dirty="0"/>
          </a:p>
        </p:txBody>
      </p:sp>
      <p:pic>
        <p:nvPicPr>
          <p:cNvPr id="7" name="Obraz 6" descr="Obraz zawierający symbol, Grafika, logo, Czcionka&#10;&#10;Zawartość wygenerowana przez AI może być niepoprawna.">
            <a:extLst>
              <a:ext uri="{FF2B5EF4-FFF2-40B4-BE49-F238E27FC236}">
                <a16:creationId xmlns:a16="http://schemas.microsoft.com/office/drawing/2014/main" id="{ED10B138-094F-2AE3-9A37-AF8740C087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3875" y="1565987"/>
            <a:ext cx="3362611" cy="3362611"/>
          </a:xfrm>
          <a:prstGeom prst="rect">
            <a:avLst/>
          </a:prstGeom>
        </p:spPr>
      </p:pic>
      <p:sp>
        <p:nvSpPr>
          <p:cNvPr id="10" name="pole tekstowe 9">
            <a:extLst>
              <a:ext uri="{FF2B5EF4-FFF2-40B4-BE49-F238E27FC236}">
                <a16:creationId xmlns:a16="http://schemas.microsoft.com/office/drawing/2014/main" id="{D000822F-CD9A-1658-AADF-13219ADF8708}"/>
              </a:ext>
            </a:extLst>
          </p:cNvPr>
          <p:cNvSpPr txBox="1"/>
          <p:nvPr/>
        </p:nvSpPr>
        <p:spPr>
          <a:xfrm>
            <a:off x="10539046" y="6435884"/>
            <a:ext cx="1647825" cy="261610"/>
          </a:xfrm>
          <a:prstGeom prst="rect">
            <a:avLst/>
          </a:prstGeom>
          <a:noFill/>
        </p:spPr>
        <p:txBody>
          <a:bodyPr wrap="square">
            <a:spAutoFit/>
          </a:bodyPr>
          <a:lstStyle/>
          <a:p>
            <a:r>
              <a:rPr lang="pl-PL" sz="1100" dirty="0" err="1"/>
              <a:t>Birštonas</a:t>
            </a:r>
            <a:r>
              <a:rPr lang="pl-PL" sz="1100" dirty="0"/>
              <a:t>, 2026-01-22</a:t>
            </a:r>
          </a:p>
        </p:txBody>
      </p:sp>
      <p:sp>
        <p:nvSpPr>
          <p:cNvPr id="5" name="pole tekstowe 4">
            <a:extLst>
              <a:ext uri="{FF2B5EF4-FFF2-40B4-BE49-F238E27FC236}">
                <a16:creationId xmlns:a16="http://schemas.microsoft.com/office/drawing/2014/main" id="{8247F570-2809-F6BF-A47B-34679ADDCF4C}"/>
              </a:ext>
            </a:extLst>
          </p:cNvPr>
          <p:cNvSpPr txBox="1"/>
          <p:nvPr/>
        </p:nvSpPr>
        <p:spPr>
          <a:xfrm>
            <a:off x="1353551" y="6543605"/>
            <a:ext cx="2825261" cy="307777"/>
          </a:xfrm>
          <a:prstGeom prst="rect">
            <a:avLst/>
          </a:prstGeom>
          <a:solidFill>
            <a:schemeClr val="accent1"/>
          </a:solidFill>
        </p:spPr>
        <p:txBody>
          <a:bodyPr wrap="square">
            <a:spAutoFit/>
          </a:bodyPr>
          <a:lstStyle/>
          <a:p>
            <a:r>
              <a:rPr lang="pl-PL" sz="1400" dirty="0">
                <a:solidFill>
                  <a:schemeClr val="bg1"/>
                </a:solidFill>
              </a:rPr>
              <a:t>https://egtc-polska-lietuva.eu/</a:t>
            </a:r>
          </a:p>
        </p:txBody>
      </p:sp>
    </p:spTree>
    <p:extLst>
      <p:ext uri="{BB962C8B-B14F-4D97-AF65-F5344CB8AC3E}">
        <p14:creationId xmlns:p14="http://schemas.microsoft.com/office/powerpoint/2010/main" val="189979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84082-6F9E-15B9-C3CC-3AF46FBCF1E2}"/>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962A9C90-B76C-CBEA-E8B2-926DED1242CD}"/>
              </a:ext>
            </a:extLst>
          </p:cNvPr>
          <p:cNvSpPr>
            <a:spLocks noGrp="1"/>
          </p:cNvSpPr>
          <p:nvPr>
            <p:ph type="ctrTitle"/>
          </p:nvPr>
        </p:nvSpPr>
        <p:spPr>
          <a:xfrm>
            <a:off x="774441" y="531845"/>
            <a:ext cx="11066106" cy="466531"/>
          </a:xfrm>
        </p:spPr>
        <p:txBody>
          <a:bodyPr>
            <a:normAutofit fontScale="90000"/>
          </a:bodyPr>
          <a:lstStyle/>
          <a:p>
            <a:r>
              <a:rPr lang="lt-LT" sz="2000" b="1" dirty="0"/>
              <a:t>Realizacj</a:t>
            </a:r>
            <a:r>
              <a:rPr lang="pl-PL" sz="2000" b="1" dirty="0"/>
              <a:t>a działań przez EUWT w 2025 r. </a:t>
            </a:r>
            <a:br>
              <a:rPr lang="pl-PL" sz="2000" b="1" dirty="0"/>
            </a:br>
            <a:r>
              <a:rPr lang="lt-LT" sz="2000" b="1" dirty="0"/>
              <a:t>E</a:t>
            </a:r>
            <a:r>
              <a:rPr lang="pl-PL" sz="2000" b="1" dirty="0"/>
              <a:t>TBG</a:t>
            </a:r>
            <a:r>
              <a:rPr lang="lt-LT" sz="2000" b="1" dirty="0"/>
              <a:t> veikla 2025 m. laikotarpiu.</a:t>
            </a:r>
            <a:endParaRPr lang="pl-PL" sz="2000" b="1" dirty="0"/>
          </a:p>
        </p:txBody>
      </p:sp>
      <p:sp>
        <p:nvSpPr>
          <p:cNvPr id="3" name="Podtytuł 2">
            <a:extLst>
              <a:ext uri="{FF2B5EF4-FFF2-40B4-BE49-F238E27FC236}">
                <a16:creationId xmlns:a16="http://schemas.microsoft.com/office/drawing/2014/main" id="{C7DAA01C-E590-B47D-3355-54CA594C70EB}"/>
              </a:ext>
            </a:extLst>
          </p:cNvPr>
          <p:cNvSpPr>
            <a:spLocks noGrp="1"/>
          </p:cNvSpPr>
          <p:nvPr>
            <p:ph type="subTitle" idx="1"/>
          </p:nvPr>
        </p:nvSpPr>
        <p:spPr>
          <a:xfrm>
            <a:off x="1776583" y="1746941"/>
            <a:ext cx="9639670" cy="3951606"/>
          </a:xfrm>
        </p:spPr>
        <p:txBody>
          <a:bodyPr>
            <a:normAutofit fontScale="85000" lnSpcReduction="20000"/>
          </a:bodyPr>
          <a:lstStyle/>
          <a:p>
            <a:pPr algn="just">
              <a:lnSpc>
                <a:spcPct val="107000"/>
              </a:lnSpc>
              <a:spcAft>
                <a:spcPts val="800"/>
              </a:spcAft>
            </a:pPr>
            <a:r>
              <a:rPr lang="pl-PL" dirty="0"/>
              <a:t>01.02.2025 – 30.09.2025 </a:t>
            </a:r>
          </a:p>
          <a:p>
            <a:pPr algn="just">
              <a:lnSpc>
                <a:spcPct val="107000"/>
              </a:lnSpc>
              <a:spcBef>
                <a:spcPts val="600"/>
              </a:spcBef>
              <a:spcAft>
                <a:spcPts val="800"/>
              </a:spcAft>
            </a:pPr>
            <a:r>
              <a:rPr lang="pl-PL" dirty="0"/>
              <a:t>EUWT zrealizował projekt pilotażowy pt. </a:t>
            </a:r>
            <a:r>
              <a:rPr lang="pl-PL" b="1" dirty="0"/>
              <a:t>„CLLD-</a:t>
            </a:r>
            <a:r>
              <a:rPr lang="pl-PL" b="1" dirty="0" err="1"/>
              <a:t>oriented</a:t>
            </a:r>
            <a:r>
              <a:rPr lang="pl-PL" b="1" dirty="0"/>
              <a:t> </a:t>
            </a:r>
            <a:r>
              <a:rPr lang="pl-PL" b="1" dirty="0" err="1"/>
              <a:t>facilitation</a:t>
            </a:r>
            <a:r>
              <a:rPr lang="pl-PL" b="1" dirty="0"/>
              <a:t> of cross-</a:t>
            </a:r>
            <a:r>
              <a:rPr lang="pl-PL" b="1" dirty="0" err="1"/>
              <a:t>border</a:t>
            </a:r>
            <a:r>
              <a:rPr lang="pl-PL" b="1" dirty="0"/>
              <a:t> </a:t>
            </a:r>
            <a:r>
              <a:rPr lang="pl-PL" b="1" dirty="0" err="1"/>
              <a:t>planning</a:t>
            </a:r>
            <a:r>
              <a:rPr lang="pl-PL" b="1" dirty="0"/>
              <a:t> </a:t>
            </a:r>
            <a:r>
              <a:rPr lang="pl-PL" b="1" dirty="0" err="1"/>
              <a:t>across</a:t>
            </a:r>
            <a:r>
              <a:rPr lang="pl-PL" b="1" dirty="0"/>
              <a:t> the </a:t>
            </a:r>
            <a:r>
              <a:rPr lang="pl-PL" b="1" dirty="0" err="1"/>
              <a:t>Polish-Lithuanian</a:t>
            </a:r>
            <a:r>
              <a:rPr lang="pl-PL" b="1" dirty="0"/>
              <a:t> </a:t>
            </a:r>
            <a:r>
              <a:rPr lang="pl-PL" b="1" dirty="0" err="1"/>
              <a:t>Functional</a:t>
            </a:r>
            <a:r>
              <a:rPr lang="pl-PL" b="1" dirty="0"/>
              <a:t> </a:t>
            </a:r>
            <a:r>
              <a:rPr lang="pl-PL" b="1" dirty="0" err="1"/>
              <a:t>Area</a:t>
            </a:r>
            <a:r>
              <a:rPr lang="pl-PL" b="1" dirty="0"/>
              <a:t>”  </a:t>
            </a:r>
            <a:r>
              <a:rPr lang="pl-PL" dirty="0"/>
              <a:t>(„Zorientowane na RLKS &gt;Rozwój Lokalny Kierowany przez Społeczność&lt; ułatwienie planowania transgranicznego w ramach Polsko-Litewskiego Obszaru Funkcjonalnego”) w ramach europejskiego Projektu dla regionów przygranicznych pn. </a:t>
            </a:r>
            <a:r>
              <a:rPr lang="pl-PL" dirty="0" err="1"/>
              <a:t>Resilient</a:t>
            </a:r>
            <a:r>
              <a:rPr lang="pl-PL" dirty="0"/>
              <a:t> </a:t>
            </a:r>
            <a:r>
              <a:rPr lang="pl-PL" dirty="0" err="1"/>
              <a:t>Borders</a:t>
            </a:r>
            <a:r>
              <a:rPr lang="pl-PL" dirty="0"/>
              <a:t> (Odporne Granice) finansowanego przez Unię Europejską </a:t>
            </a:r>
          </a:p>
          <a:p>
            <a:pPr algn="just">
              <a:lnSpc>
                <a:spcPct val="107000"/>
              </a:lnSpc>
              <a:spcAft>
                <a:spcPts val="800"/>
              </a:spcAft>
            </a:pPr>
            <a:r>
              <a:rPr lang="pl-PL" dirty="0"/>
              <a:t>___________________________________________________________________________________________________</a:t>
            </a:r>
          </a:p>
          <a:p>
            <a:pPr algn="just">
              <a:lnSpc>
                <a:spcPct val="107000"/>
              </a:lnSpc>
              <a:spcAft>
                <a:spcPts val="800"/>
              </a:spcAft>
            </a:pPr>
            <a:r>
              <a:rPr lang="pl-PL" dirty="0"/>
              <a:t>ETBG </a:t>
            </a:r>
            <a:r>
              <a:rPr lang="pl-PL" dirty="0" err="1"/>
              <a:t>įgyvendio</a:t>
            </a:r>
            <a:r>
              <a:rPr lang="pl-PL" dirty="0"/>
              <a:t> </a:t>
            </a:r>
            <a:r>
              <a:rPr lang="pl-PL" dirty="0" err="1"/>
              <a:t>pilotinį</a:t>
            </a:r>
            <a:r>
              <a:rPr lang="pl-PL" dirty="0"/>
              <a:t> </a:t>
            </a:r>
            <a:r>
              <a:rPr lang="pl-PL" dirty="0" err="1"/>
              <a:t>projektą</a:t>
            </a:r>
            <a:r>
              <a:rPr lang="pl-PL" dirty="0"/>
              <a:t> </a:t>
            </a:r>
            <a:r>
              <a:rPr lang="lt-LT" b="1" dirty="0"/>
              <a:t>„Lenkijos ir Lietuvos funkcinės zonos tarpvalstybinio bendradarbiavimo stiprinimo galimybės remiantis vietos bendradarbiavimu (CLLD)“ </a:t>
            </a:r>
            <a:r>
              <a:rPr lang="lt-LT" dirty="0"/>
              <a:t>(„CLLD-oriented facilitation of cross-border planning across the Polish-Lithuanian Functional Area”) pagal Europos Sąjungos finansuojamą Europos pasienio regionų projektą ”Atsparios sienos” („Resilient Borders“)</a:t>
            </a:r>
            <a:endParaRPr lang="pl-PL" dirty="0"/>
          </a:p>
          <a:p>
            <a:pPr algn="just">
              <a:lnSpc>
                <a:spcPct val="107000"/>
              </a:lnSpc>
              <a:spcAft>
                <a:spcPts val="800"/>
              </a:spcAft>
            </a:pPr>
            <a:r>
              <a:rPr lang="pl-PL" dirty="0"/>
              <a:t>Otrzymana kwota / </a:t>
            </a:r>
            <a:r>
              <a:rPr lang="pl-PL" dirty="0" err="1"/>
              <a:t>gauta</a:t>
            </a:r>
            <a:r>
              <a:rPr lang="pl-PL" dirty="0"/>
              <a:t> suma                   </a:t>
            </a:r>
            <a:r>
              <a:rPr lang="lt-LT" dirty="0"/>
              <a:t>                                          			     </a:t>
            </a:r>
            <a:r>
              <a:rPr lang="pl-PL" dirty="0"/>
              <a:t>37.260,20 EUR. </a:t>
            </a:r>
          </a:p>
          <a:p>
            <a:pPr algn="just">
              <a:lnSpc>
                <a:spcPct val="107000"/>
              </a:lnSpc>
              <a:spcAft>
                <a:spcPts val="800"/>
              </a:spcAft>
            </a:pPr>
            <a:r>
              <a:rPr lang="pl-PL" dirty="0"/>
              <a:t>Wykorzystano / i</a:t>
            </a:r>
            <a:r>
              <a:rPr lang="lt-LT" dirty="0"/>
              <a:t>šnaudota      </a:t>
            </a:r>
            <a:r>
              <a:rPr lang="pl-PL" dirty="0"/>
              <a:t>                                                               			     2</a:t>
            </a:r>
            <a:r>
              <a:rPr lang="lt-LT" dirty="0"/>
              <a:t>7.</a:t>
            </a:r>
            <a:r>
              <a:rPr lang="pl-PL" dirty="0"/>
              <a:t>607</a:t>
            </a:r>
            <a:r>
              <a:rPr lang="lt-LT" dirty="0"/>
              <a:t>,</a:t>
            </a:r>
            <a:r>
              <a:rPr lang="pl-PL" dirty="0"/>
              <a:t>81</a:t>
            </a:r>
            <a:r>
              <a:rPr lang="lt-LT" dirty="0"/>
              <a:t> EUR</a:t>
            </a:r>
            <a:endParaRPr lang="pl-PL" dirty="0"/>
          </a:p>
          <a:p>
            <a:pPr algn="just">
              <a:lnSpc>
                <a:spcPct val="107000"/>
              </a:lnSpc>
              <a:spcAft>
                <a:spcPts val="800"/>
              </a:spcAft>
            </a:pPr>
            <a:endParaRPr lang="pl-PL" sz="2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l-PL" dirty="0"/>
          </a:p>
        </p:txBody>
      </p:sp>
      <p:pic>
        <p:nvPicPr>
          <p:cNvPr id="5" name="Obraz 4" descr="Obraz zawierający tekst, Czcionka, Grafika, logo&#10;&#10;Zawartość wygenerowana przez AI może być niepoprawna.">
            <a:extLst>
              <a:ext uri="{FF2B5EF4-FFF2-40B4-BE49-F238E27FC236}">
                <a16:creationId xmlns:a16="http://schemas.microsoft.com/office/drawing/2014/main" id="{F2FA08F8-610B-2ED3-E7B9-8F17D87CC5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5377" y="329208"/>
            <a:ext cx="1298561" cy="871804"/>
          </a:xfrm>
          <a:prstGeom prst="rect">
            <a:avLst/>
          </a:prstGeom>
        </p:spPr>
      </p:pic>
      <p:pic>
        <p:nvPicPr>
          <p:cNvPr id="7" name="Obraz 6" descr="Obraz zawierający Czcionka, tekst, Jaskrawoniebieski, symbol&#10;&#10;Zawartość wygenerowana przez AI może być niepoprawna.">
            <a:extLst>
              <a:ext uri="{FF2B5EF4-FFF2-40B4-BE49-F238E27FC236}">
                <a16:creationId xmlns:a16="http://schemas.microsoft.com/office/drawing/2014/main" id="{E86F29F1-C4CA-3A12-1D71-051F5F9014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49291" y="493485"/>
            <a:ext cx="2213040" cy="463336"/>
          </a:xfrm>
          <a:prstGeom prst="rect">
            <a:avLst/>
          </a:prstGeom>
        </p:spPr>
      </p:pic>
      <p:sp>
        <p:nvSpPr>
          <p:cNvPr id="6" name="pole tekstowe 5">
            <a:extLst>
              <a:ext uri="{FF2B5EF4-FFF2-40B4-BE49-F238E27FC236}">
                <a16:creationId xmlns:a16="http://schemas.microsoft.com/office/drawing/2014/main" id="{56E02C52-0C32-8A70-EE76-E932A5B1D3F3}"/>
              </a:ext>
            </a:extLst>
          </p:cNvPr>
          <p:cNvSpPr txBox="1"/>
          <p:nvPr/>
        </p:nvSpPr>
        <p:spPr>
          <a:xfrm>
            <a:off x="8170985" y="6488668"/>
            <a:ext cx="4021015" cy="369332"/>
          </a:xfrm>
          <a:prstGeom prst="rect">
            <a:avLst/>
          </a:prstGeom>
          <a:solidFill>
            <a:schemeClr val="accent1"/>
          </a:solidFill>
        </p:spPr>
        <p:txBody>
          <a:bodyPr wrap="square">
            <a:spAutoFit/>
          </a:bodyPr>
          <a:lstStyle/>
          <a:p>
            <a:r>
              <a:rPr lang="pl-PL" dirty="0">
                <a:solidFill>
                  <a:schemeClr val="bg1"/>
                </a:solidFill>
              </a:rPr>
              <a:t>https://resilientborders.eu/sp10/</a:t>
            </a:r>
          </a:p>
        </p:txBody>
      </p:sp>
    </p:spTree>
    <p:extLst>
      <p:ext uri="{BB962C8B-B14F-4D97-AF65-F5344CB8AC3E}">
        <p14:creationId xmlns:p14="http://schemas.microsoft.com/office/powerpoint/2010/main" val="475087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99000">
              <a:schemeClr val="bg2">
                <a:shade val="98000"/>
                <a:satMod val="120000"/>
                <a:lumMod val="98000"/>
                <a:alpha val="20000"/>
              </a:schemeClr>
            </a:gs>
          </a:gsLst>
          <a:path path="circle">
            <a:fillToRect l="50000" t="50000" r="100000" b="100000"/>
          </a:path>
        </a:gradFill>
        <a:effectLst/>
      </p:bgPr>
    </p:bg>
    <p:spTree>
      <p:nvGrpSpPr>
        <p:cNvPr id="1" name="">
          <a:extLst>
            <a:ext uri="{FF2B5EF4-FFF2-40B4-BE49-F238E27FC236}">
              <a16:creationId xmlns:a16="http://schemas.microsoft.com/office/drawing/2014/main" id="{953D470E-342C-1EDF-D102-501FF12262BC}"/>
            </a:ext>
          </a:extLst>
        </p:cNvPr>
        <p:cNvGrpSpPr/>
        <p:nvPr/>
      </p:nvGrpSpPr>
      <p:grpSpPr>
        <a:xfrm>
          <a:off x="0" y="0"/>
          <a:ext cx="0" cy="0"/>
          <a:chOff x="0" y="0"/>
          <a:chExt cx="0" cy="0"/>
        </a:xfrm>
      </p:grpSpPr>
      <p:sp>
        <p:nvSpPr>
          <p:cNvPr id="10" name="Podtytuł 5">
            <a:extLst>
              <a:ext uri="{FF2B5EF4-FFF2-40B4-BE49-F238E27FC236}">
                <a16:creationId xmlns:a16="http://schemas.microsoft.com/office/drawing/2014/main" id="{49A1FC14-C746-6E12-1E1F-0531BF25EDDE}"/>
              </a:ext>
            </a:extLst>
          </p:cNvPr>
          <p:cNvSpPr>
            <a:spLocks noGrp="1"/>
          </p:cNvSpPr>
          <p:nvPr>
            <p:ph type="subTitle" idx="4294967295"/>
          </p:nvPr>
        </p:nvSpPr>
        <p:spPr>
          <a:xfrm>
            <a:off x="600073" y="1809234"/>
            <a:ext cx="5209371" cy="1701800"/>
          </a:xfrm>
        </p:spPr>
        <p:txBody>
          <a:bodyPr>
            <a:normAutofit/>
          </a:bodyPr>
          <a:lstStyle/>
          <a:p>
            <a:pPr marL="0" indent="0" algn="just">
              <a:buNone/>
            </a:pPr>
            <a:r>
              <a:rPr lang="pl-PL" sz="1400" dirty="0"/>
              <a:t>Dokument określa zasady funkcjonowania Ugrupowania, jego strukturę organizacyjną, kompetencje organów, role członków i Sekretariatu, a także procedury realizacji projektów, komunikacji z interesariuszami, gospodarki finansowej, monitorowania i sprawozdawczości. Jego celem jest profesjonalizacja zarządzania i wzmocnienie współpracy transgranicznej Polski i Litwy.</a:t>
            </a:r>
          </a:p>
        </p:txBody>
      </p:sp>
      <p:sp>
        <p:nvSpPr>
          <p:cNvPr id="7" name="pole tekstowe 6">
            <a:extLst>
              <a:ext uri="{FF2B5EF4-FFF2-40B4-BE49-F238E27FC236}">
                <a16:creationId xmlns:a16="http://schemas.microsoft.com/office/drawing/2014/main" id="{761AF6A9-CA65-0745-0613-31C7ED0A96ED}"/>
              </a:ext>
            </a:extLst>
          </p:cNvPr>
          <p:cNvSpPr txBox="1"/>
          <p:nvPr/>
        </p:nvSpPr>
        <p:spPr>
          <a:xfrm>
            <a:off x="1697954" y="1026527"/>
            <a:ext cx="3759871" cy="650383"/>
          </a:xfrm>
          <a:prstGeom prst="rect">
            <a:avLst/>
          </a:prstGeom>
          <a:noFill/>
        </p:spPr>
        <p:txBody>
          <a:bodyPr wrap="square">
            <a:spAutoFit/>
          </a:bodyPr>
          <a:lstStyle/>
          <a:p>
            <a:r>
              <a:rPr lang="pl-PL" dirty="0"/>
              <a:t>Podręcznik zarządzania i komunikacji EUWT PLTOF</a:t>
            </a:r>
          </a:p>
        </p:txBody>
      </p:sp>
      <p:sp>
        <p:nvSpPr>
          <p:cNvPr id="11" name="pole tekstowe 10">
            <a:extLst>
              <a:ext uri="{FF2B5EF4-FFF2-40B4-BE49-F238E27FC236}">
                <a16:creationId xmlns:a16="http://schemas.microsoft.com/office/drawing/2014/main" id="{12C3A168-2824-9BA2-8A2F-74C88E9D7FCF}"/>
              </a:ext>
            </a:extLst>
          </p:cNvPr>
          <p:cNvSpPr txBox="1"/>
          <p:nvPr/>
        </p:nvSpPr>
        <p:spPr>
          <a:xfrm>
            <a:off x="1157286" y="3828024"/>
            <a:ext cx="4094946" cy="369332"/>
          </a:xfrm>
          <a:prstGeom prst="rect">
            <a:avLst/>
          </a:prstGeom>
          <a:noFill/>
        </p:spPr>
        <p:txBody>
          <a:bodyPr wrap="square">
            <a:spAutoFit/>
          </a:bodyPr>
          <a:lstStyle/>
          <a:p>
            <a:r>
              <a:rPr lang="pl-PL" dirty="0" err="1"/>
              <a:t>Valdymo</a:t>
            </a:r>
            <a:r>
              <a:rPr lang="pl-PL" dirty="0"/>
              <a:t> </a:t>
            </a:r>
            <a:r>
              <a:rPr lang="pl-PL" dirty="0" err="1"/>
              <a:t>ir</a:t>
            </a:r>
            <a:r>
              <a:rPr lang="pl-PL" dirty="0"/>
              <a:t> </a:t>
            </a:r>
            <a:r>
              <a:rPr lang="pl-PL" dirty="0" err="1"/>
              <a:t>komunikacijos</a:t>
            </a:r>
            <a:r>
              <a:rPr lang="pl-PL" dirty="0"/>
              <a:t> </a:t>
            </a:r>
            <a:r>
              <a:rPr lang="pl-PL" dirty="0" err="1"/>
              <a:t>vadovas</a:t>
            </a:r>
            <a:endParaRPr lang="pl-PL" dirty="0"/>
          </a:p>
        </p:txBody>
      </p:sp>
      <p:pic>
        <p:nvPicPr>
          <p:cNvPr id="13" name="Obraz 12">
            <a:extLst>
              <a:ext uri="{FF2B5EF4-FFF2-40B4-BE49-F238E27FC236}">
                <a16:creationId xmlns:a16="http://schemas.microsoft.com/office/drawing/2014/main" id="{8899C6E3-9846-0A1A-BB6C-52247B2F5B36}"/>
              </a:ext>
            </a:extLst>
          </p:cNvPr>
          <p:cNvPicPr>
            <a:picLocks noChangeAspect="1"/>
          </p:cNvPicPr>
          <p:nvPr/>
        </p:nvPicPr>
        <p:blipFill>
          <a:blip r:embed="rId2"/>
          <a:srcRect l="10767" t="19243" r="53580" b="8774"/>
          <a:stretch>
            <a:fillRect/>
          </a:stretch>
        </p:blipFill>
        <p:spPr>
          <a:xfrm>
            <a:off x="5898862" y="1264394"/>
            <a:ext cx="3306589" cy="4172464"/>
          </a:xfrm>
          <a:prstGeom prst="rect">
            <a:avLst/>
          </a:prstGeom>
        </p:spPr>
      </p:pic>
      <p:pic>
        <p:nvPicPr>
          <p:cNvPr id="15" name="Obraz 14">
            <a:extLst>
              <a:ext uri="{FF2B5EF4-FFF2-40B4-BE49-F238E27FC236}">
                <a16:creationId xmlns:a16="http://schemas.microsoft.com/office/drawing/2014/main" id="{73540C2B-4746-8257-AB6C-9ACEB7D11643}"/>
              </a:ext>
            </a:extLst>
          </p:cNvPr>
          <p:cNvPicPr>
            <a:picLocks noChangeAspect="1"/>
          </p:cNvPicPr>
          <p:nvPr/>
        </p:nvPicPr>
        <p:blipFill>
          <a:blip r:embed="rId3"/>
          <a:srcRect l="11369" t="19518" r="54610" b="7080"/>
          <a:stretch>
            <a:fillRect/>
          </a:stretch>
        </p:blipFill>
        <p:spPr>
          <a:xfrm>
            <a:off x="9018908" y="1157991"/>
            <a:ext cx="3173092" cy="4278867"/>
          </a:xfrm>
          <a:prstGeom prst="rect">
            <a:avLst/>
          </a:prstGeom>
        </p:spPr>
      </p:pic>
      <p:sp>
        <p:nvSpPr>
          <p:cNvPr id="16" name="Podtytuł 5">
            <a:extLst>
              <a:ext uri="{FF2B5EF4-FFF2-40B4-BE49-F238E27FC236}">
                <a16:creationId xmlns:a16="http://schemas.microsoft.com/office/drawing/2014/main" id="{E487C0FB-3496-79C1-B493-CF6C7D7CEA7D}"/>
              </a:ext>
            </a:extLst>
          </p:cNvPr>
          <p:cNvSpPr txBox="1">
            <a:spLocks/>
          </p:cNvSpPr>
          <p:nvPr/>
        </p:nvSpPr>
        <p:spPr>
          <a:xfrm>
            <a:off x="838200" y="4329680"/>
            <a:ext cx="4971246" cy="1994920"/>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just"/>
            <a:r>
              <a:rPr lang="lt-LT" sz="1400" dirty="0"/>
              <a:t>Dokumente nustatomos Grupės veiklos taisyklės, jos organizacinė struktūra, valdymo organų kompetencijos, narių ir Sekretoriato vaidmenys, taip pat projektų įgyvendinimo, komunikacijos su suinteresuotosiomis šalimis, finansų valdymo, stebėsenos ir atskaitomybės procedūros. Vadovo tikslas – profesionalizuoti valdymą ir sustiprinti Lenkijos bei Lietuvos tarpvalstybinį bendradarbiavimą.</a:t>
            </a:r>
            <a:endParaRPr lang="pl-PL" sz="1400" dirty="0"/>
          </a:p>
        </p:txBody>
      </p:sp>
    </p:spTree>
    <p:extLst>
      <p:ext uri="{BB962C8B-B14F-4D97-AF65-F5344CB8AC3E}">
        <p14:creationId xmlns:p14="http://schemas.microsoft.com/office/powerpoint/2010/main" val="1885370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D4B85-BCED-2E35-078A-4F53122A096C}"/>
            </a:ext>
          </a:extLst>
        </p:cNvPr>
        <p:cNvGrpSpPr/>
        <p:nvPr/>
      </p:nvGrpSpPr>
      <p:grpSpPr>
        <a:xfrm>
          <a:off x="0" y="0"/>
          <a:ext cx="0" cy="0"/>
          <a:chOff x="0" y="0"/>
          <a:chExt cx="0" cy="0"/>
        </a:xfrm>
      </p:grpSpPr>
      <p:sp>
        <p:nvSpPr>
          <p:cNvPr id="11" name="pole tekstowe 10">
            <a:extLst>
              <a:ext uri="{FF2B5EF4-FFF2-40B4-BE49-F238E27FC236}">
                <a16:creationId xmlns:a16="http://schemas.microsoft.com/office/drawing/2014/main" id="{54D6A61B-FF63-D8F8-A63C-9DD35D82229D}"/>
              </a:ext>
            </a:extLst>
          </p:cNvPr>
          <p:cNvSpPr txBox="1"/>
          <p:nvPr/>
        </p:nvSpPr>
        <p:spPr>
          <a:xfrm>
            <a:off x="643218" y="1314157"/>
            <a:ext cx="5452782" cy="2462213"/>
          </a:xfrm>
          <a:prstGeom prst="rect">
            <a:avLst/>
          </a:prstGeom>
          <a:noFill/>
        </p:spPr>
        <p:txBody>
          <a:bodyPr wrap="square">
            <a:spAutoFit/>
          </a:bodyPr>
          <a:lstStyle/>
          <a:p>
            <a:pPr algn="just"/>
            <a:r>
              <a:rPr lang="pl-PL" sz="1400" dirty="0"/>
              <a:t>Dokument - </a:t>
            </a:r>
            <a:r>
              <a:rPr lang="pl-PL" sz="1400" b="1" dirty="0"/>
              <a:t>Uwarunkowania transgranicznego pośrednictwa (</a:t>
            </a:r>
            <a:r>
              <a:rPr lang="pl-PL" sz="1400" b="1" dirty="0" err="1"/>
              <a:t>brokeringu</a:t>
            </a:r>
            <a:r>
              <a:rPr lang="pl-PL" sz="1400" b="1" dirty="0"/>
              <a:t>) i ułatwień (facylitacji) w polsko-litewskim obszarze funkcjonalnym EUWT </a:t>
            </a:r>
            <a:r>
              <a:rPr lang="pl-PL" sz="1400" dirty="0"/>
              <a:t>opracowany przez eksperta na podstawie wniosków i rekomendacji ze spotkań, przedstawiający uwarunkowania transgranicznego pośrednictwa i facylitacji w Polsko-Litewskim Transgranicznym Obszarze Funkcjonalnym EUWT oraz odnoszący się do specyficznych barier i innych wyzwań dla długoterminowej, zrównoważonej współpracy transgranicznej, zawierający przykłady działań innych EUWT.</a:t>
            </a:r>
          </a:p>
          <a:p>
            <a:r>
              <a:rPr lang="pl-PL" sz="1400" dirty="0"/>
              <a:t>_________________________________________________________</a:t>
            </a:r>
          </a:p>
        </p:txBody>
      </p:sp>
      <p:sp>
        <p:nvSpPr>
          <p:cNvPr id="8" name="pole tekstowe 7">
            <a:extLst>
              <a:ext uri="{FF2B5EF4-FFF2-40B4-BE49-F238E27FC236}">
                <a16:creationId xmlns:a16="http://schemas.microsoft.com/office/drawing/2014/main" id="{2891F71D-9D9F-3759-83D6-EAE056047D64}"/>
              </a:ext>
            </a:extLst>
          </p:cNvPr>
          <p:cNvSpPr txBox="1"/>
          <p:nvPr/>
        </p:nvSpPr>
        <p:spPr>
          <a:xfrm>
            <a:off x="643218" y="3915077"/>
            <a:ext cx="5452782" cy="2308324"/>
          </a:xfrm>
          <a:prstGeom prst="rect">
            <a:avLst/>
          </a:prstGeom>
          <a:noFill/>
        </p:spPr>
        <p:txBody>
          <a:bodyPr wrap="square">
            <a:spAutoFit/>
          </a:bodyPr>
          <a:lstStyle/>
          <a:p>
            <a:pPr algn="just"/>
            <a:r>
              <a:rPr lang="pl-PL" sz="1400" dirty="0" err="1"/>
              <a:t>Dokumentas</a:t>
            </a:r>
            <a:r>
              <a:rPr lang="pl-PL" sz="1400" dirty="0"/>
              <a:t> - </a:t>
            </a:r>
            <a:r>
              <a:rPr lang="lt-LT" sz="1400" b="1" dirty="0"/>
              <a:t>Tarpvalstybinio tarpininkavimo ir palengvinimo veiksniai</a:t>
            </a:r>
            <a:r>
              <a:rPr lang="pl-PL" sz="1400" b="1" dirty="0"/>
              <a:t> </a:t>
            </a:r>
            <a:r>
              <a:rPr lang="lt-LT" sz="1400" b="1" dirty="0"/>
              <a:t>Lenkijos–Lietuvos funkcinėje teritorijoje veikiančiose ETBG</a:t>
            </a:r>
            <a:r>
              <a:rPr lang="pl-PL" sz="1400" b="1" dirty="0"/>
              <a:t> </a:t>
            </a:r>
            <a:r>
              <a:rPr lang="lt-LT" sz="1400" dirty="0"/>
              <a:t>parengtas eksperto, remiantis susitikimų išvadomis ir rekomendacijomis, pristatantis tarpvalstybinio tarpininkavimo ir fasilitavimo sąlygas EGTC Lenkijos–Lietuvos tarpvalstybiniame funkciniame regione bei nagrinėjantis konkrečias kliūtis ir kitus iššūkius ilgalaikiam, tvariam tarpvalstybiniam bendradarbiavimui, taip pat pateikiantis kitų EGTC veiklos pavyzdžius.</a:t>
            </a:r>
          </a:p>
          <a:p>
            <a:endParaRPr lang="lt-LT" dirty="0"/>
          </a:p>
        </p:txBody>
      </p:sp>
      <p:pic>
        <p:nvPicPr>
          <p:cNvPr id="14" name="Obraz 13">
            <a:extLst>
              <a:ext uri="{FF2B5EF4-FFF2-40B4-BE49-F238E27FC236}">
                <a16:creationId xmlns:a16="http://schemas.microsoft.com/office/drawing/2014/main" id="{BDA62BF2-1C81-323C-5DA9-205BA342EA18}"/>
              </a:ext>
            </a:extLst>
          </p:cNvPr>
          <p:cNvPicPr>
            <a:picLocks noChangeAspect="1"/>
          </p:cNvPicPr>
          <p:nvPr/>
        </p:nvPicPr>
        <p:blipFill>
          <a:blip r:embed="rId2"/>
          <a:srcRect l="17984" t="20206" r="51775" b="9690"/>
          <a:stretch>
            <a:fillRect/>
          </a:stretch>
        </p:blipFill>
        <p:spPr>
          <a:xfrm>
            <a:off x="9247477" y="1200040"/>
            <a:ext cx="2875803" cy="4166647"/>
          </a:xfrm>
          <a:prstGeom prst="rect">
            <a:avLst/>
          </a:prstGeom>
        </p:spPr>
      </p:pic>
      <p:pic>
        <p:nvPicPr>
          <p:cNvPr id="17" name="Obraz 16">
            <a:extLst>
              <a:ext uri="{FF2B5EF4-FFF2-40B4-BE49-F238E27FC236}">
                <a16:creationId xmlns:a16="http://schemas.microsoft.com/office/drawing/2014/main" id="{893658E2-9CA1-816A-FCC8-9359AB458E9F}"/>
              </a:ext>
            </a:extLst>
          </p:cNvPr>
          <p:cNvPicPr>
            <a:picLocks noChangeAspect="1"/>
          </p:cNvPicPr>
          <p:nvPr/>
        </p:nvPicPr>
        <p:blipFill>
          <a:blip r:embed="rId3"/>
          <a:srcRect l="16867" t="21169" r="52377" b="6804"/>
          <a:stretch>
            <a:fillRect/>
          </a:stretch>
        </p:blipFill>
        <p:spPr>
          <a:xfrm>
            <a:off x="6248399" y="1200041"/>
            <a:ext cx="2846679" cy="4166647"/>
          </a:xfrm>
          <a:prstGeom prst="rect">
            <a:avLst/>
          </a:prstGeom>
        </p:spPr>
      </p:pic>
    </p:spTree>
    <p:extLst>
      <p:ext uri="{BB962C8B-B14F-4D97-AF65-F5344CB8AC3E}">
        <p14:creationId xmlns:p14="http://schemas.microsoft.com/office/powerpoint/2010/main" val="4081239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595D3-528B-E280-961A-55E389372D3E}"/>
            </a:ext>
          </a:extLst>
        </p:cNvPr>
        <p:cNvGrpSpPr/>
        <p:nvPr/>
      </p:nvGrpSpPr>
      <p:grpSpPr>
        <a:xfrm>
          <a:off x="0" y="0"/>
          <a:ext cx="0" cy="0"/>
          <a:chOff x="0" y="0"/>
          <a:chExt cx="0" cy="0"/>
        </a:xfrm>
      </p:grpSpPr>
      <p:sp>
        <p:nvSpPr>
          <p:cNvPr id="11" name="pole tekstowe 10">
            <a:extLst>
              <a:ext uri="{FF2B5EF4-FFF2-40B4-BE49-F238E27FC236}">
                <a16:creationId xmlns:a16="http://schemas.microsoft.com/office/drawing/2014/main" id="{63804EA1-2D78-B1E5-B86E-F60D1F9A9799}"/>
              </a:ext>
            </a:extLst>
          </p:cNvPr>
          <p:cNvSpPr txBox="1"/>
          <p:nvPr/>
        </p:nvSpPr>
        <p:spPr>
          <a:xfrm>
            <a:off x="770866" y="2303920"/>
            <a:ext cx="4991345" cy="2677656"/>
          </a:xfrm>
          <a:prstGeom prst="rect">
            <a:avLst/>
          </a:prstGeom>
          <a:noFill/>
        </p:spPr>
        <p:txBody>
          <a:bodyPr wrap="square">
            <a:spAutoFit/>
          </a:bodyPr>
          <a:lstStyle/>
          <a:p>
            <a:pPr algn="just"/>
            <a:r>
              <a:rPr lang="lt-LT" sz="1200" dirty="0"/>
              <a:t>W dniu 19.08.2025 r. p</a:t>
            </a:r>
            <a:r>
              <a:rPr lang="pl-PL" sz="1200" dirty="0" err="1"/>
              <a:t>odpisan</a:t>
            </a:r>
            <a:r>
              <a:rPr lang="lt-LT" sz="1200" dirty="0"/>
              <a:t>o</a:t>
            </a:r>
            <a:r>
              <a:rPr lang="pl-PL" sz="1200" b="1" dirty="0"/>
              <a:t> List intencyjny </a:t>
            </a:r>
            <a:r>
              <a:rPr lang="pl-PL" sz="1200" dirty="0"/>
              <a:t>o zacieśnieniu polsko-litewskiej współpracy transgranicznej ukierunkowanej na rozwój lokalny z udziałem społeczności po obu stronach granicy między EUWT a LGD-</a:t>
            </a:r>
            <a:r>
              <a:rPr lang="pl-PL" sz="1200" dirty="0" err="1"/>
              <a:t>ami</a:t>
            </a:r>
            <a:r>
              <a:rPr lang="pl-PL" sz="1200" dirty="0"/>
              <a:t>: Suwalsko-Sejneńska LGD, </a:t>
            </a:r>
            <a:r>
              <a:rPr lang="lt-LT" sz="1200" dirty="0"/>
              <a:t>LGD w </a:t>
            </a:r>
            <a:r>
              <a:rPr lang="pl-PL" sz="1200" dirty="0" err="1"/>
              <a:t>Vilkavi</a:t>
            </a:r>
            <a:r>
              <a:rPr lang="lt-LT" sz="1200" dirty="0"/>
              <a:t>škis, LGD Kalvarija, LGD „Dzūkija“ w Lazdijai </a:t>
            </a:r>
            <a:endParaRPr lang="pl-PL" sz="1200" dirty="0"/>
          </a:p>
          <a:p>
            <a:pPr algn="just"/>
            <a:r>
              <a:rPr lang="pl-PL" sz="1200" dirty="0"/>
              <a:t> ______________________________________________________________</a:t>
            </a:r>
          </a:p>
          <a:p>
            <a:pPr algn="just"/>
            <a:r>
              <a:rPr lang="lt-LT" sz="1200" dirty="0"/>
              <a:t>2025 m. rugsėjo mėn. 19 d. </a:t>
            </a:r>
            <a:r>
              <a:rPr lang="pl-PL" sz="1200" dirty="0"/>
              <a:t>p</a:t>
            </a:r>
            <a:r>
              <a:rPr lang="lt-LT" sz="1200" dirty="0"/>
              <a:t>asirašytas </a:t>
            </a:r>
            <a:r>
              <a:rPr lang="lt-LT" sz="1200" b="1" dirty="0"/>
              <a:t>Ketinimų protokolas</a:t>
            </a:r>
            <a:r>
              <a:rPr lang="lt-LT" sz="1200" dirty="0"/>
              <a:t> dėl Lenkijos ir Lietuvos tarpvalstybinio bendradarbiavimo stiprinimo, skirto vietos plėtrai su abiejų pasienio bendruomenių pusių dalyvavimu tarp ETBG ir VVG: Suwalsko-Sejne</a:t>
            </a:r>
            <a:r>
              <a:rPr lang="pl-PL" sz="1200" dirty="0" err="1"/>
              <a:t>ńska</a:t>
            </a:r>
            <a:r>
              <a:rPr lang="pl-PL" sz="1200" dirty="0"/>
              <a:t> VVG, </a:t>
            </a:r>
            <a:r>
              <a:rPr lang="pl-PL" sz="1200" dirty="0" err="1"/>
              <a:t>Vilkavi</a:t>
            </a:r>
            <a:r>
              <a:rPr lang="lt-LT" sz="1200" dirty="0"/>
              <a:t>škio VVG, Kalvarijos VVG, Lazdijų „Dzūkijos“ VVG.</a:t>
            </a:r>
          </a:p>
          <a:p>
            <a:endParaRPr lang="lt-LT" dirty="0"/>
          </a:p>
          <a:p>
            <a:endParaRPr lang="pl-PL" dirty="0"/>
          </a:p>
        </p:txBody>
      </p:sp>
      <p:pic>
        <p:nvPicPr>
          <p:cNvPr id="4" name="Obraz 3" descr="Obraz zawierający ubrania, osoba, człowiek, kobieta&#10;&#10;Zawartość wygenerowana przez AI może być niepoprawna.">
            <a:extLst>
              <a:ext uri="{FF2B5EF4-FFF2-40B4-BE49-F238E27FC236}">
                <a16:creationId xmlns:a16="http://schemas.microsoft.com/office/drawing/2014/main" id="{5ED8E680-B38F-FA97-F127-EE3725DC7898}"/>
              </a:ext>
            </a:extLst>
          </p:cNvPr>
          <p:cNvPicPr>
            <a:picLocks noChangeAspect="1"/>
          </p:cNvPicPr>
          <p:nvPr/>
        </p:nvPicPr>
        <p:blipFill>
          <a:blip r:embed="rId2">
            <a:extLst>
              <a:ext uri="{28A0092B-C50C-407E-A947-70E740481C1C}">
                <a14:useLocalDpi xmlns:a14="http://schemas.microsoft.com/office/drawing/2010/main" val="0"/>
              </a:ext>
            </a:extLst>
          </a:blip>
          <a:srcRect t="14504"/>
          <a:stretch>
            <a:fillRect/>
          </a:stretch>
        </p:blipFill>
        <p:spPr>
          <a:xfrm>
            <a:off x="1532962" y="396793"/>
            <a:ext cx="4132784" cy="1741569"/>
          </a:xfrm>
          <a:prstGeom prst="rect">
            <a:avLst/>
          </a:prstGeom>
        </p:spPr>
      </p:pic>
      <p:pic>
        <p:nvPicPr>
          <p:cNvPr id="7" name="Obraz 6" descr="Obraz zawierający ubrania, osoba, garnitur, ściana&#10;&#10;Zawartość wygenerowana przez AI może być niepoprawna.">
            <a:extLst>
              <a:ext uri="{FF2B5EF4-FFF2-40B4-BE49-F238E27FC236}">
                <a16:creationId xmlns:a16="http://schemas.microsoft.com/office/drawing/2014/main" id="{C4100155-68CE-6837-FD7D-CF444548C1E9}"/>
              </a:ext>
            </a:extLst>
          </p:cNvPr>
          <p:cNvPicPr>
            <a:picLocks noChangeAspect="1"/>
          </p:cNvPicPr>
          <p:nvPr/>
        </p:nvPicPr>
        <p:blipFill>
          <a:blip r:embed="rId3">
            <a:extLst>
              <a:ext uri="{28A0092B-C50C-407E-A947-70E740481C1C}">
                <a14:useLocalDpi xmlns:a14="http://schemas.microsoft.com/office/drawing/2010/main" val="0"/>
              </a:ext>
            </a:extLst>
          </a:blip>
          <a:srcRect t="15188"/>
          <a:stretch>
            <a:fillRect/>
          </a:stretch>
        </p:blipFill>
        <p:spPr>
          <a:xfrm>
            <a:off x="895755" y="4648201"/>
            <a:ext cx="4741565" cy="1904794"/>
          </a:xfrm>
          <a:prstGeom prst="rect">
            <a:avLst/>
          </a:prstGeom>
        </p:spPr>
      </p:pic>
      <p:pic>
        <p:nvPicPr>
          <p:cNvPr id="9" name="Obraz 8" descr="Obraz zawierający tekst, zrzut ekranu, Czcionka, dokument&#10;&#10;Zawartość wygenerowana przez AI może być niepoprawna.">
            <a:extLst>
              <a:ext uri="{FF2B5EF4-FFF2-40B4-BE49-F238E27FC236}">
                <a16:creationId xmlns:a16="http://schemas.microsoft.com/office/drawing/2014/main" id="{D32F0079-A43D-3E3A-0822-C88D6ED214A2}"/>
              </a:ext>
            </a:extLst>
          </p:cNvPr>
          <p:cNvPicPr>
            <a:picLocks noChangeAspect="1"/>
          </p:cNvPicPr>
          <p:nvPr/>
        </p:nvPicPr>
        <p:blipFill>
          <a:blip r:embed="rId4"/>
          <a:stretch>
            <a:fillRect/>
          </a:stretch>
        </p:blipFill>
        <p:spPr>
          <a:xfrm>
            <a:off x="9112758" y="349154"/>
            <a:ext cx="3079242" cy="4276725"/>
          </a:xfrm>
          <a:prstGeom prst="rect">
            <a:avLst/>
          </a:prstGeom>
        </p:spPr>
      </p:pic>
      <p:pic>
        <p:nvPicPr>
          <p:cNvPr id="12" name="Obraz 11" descr="Obraz zawierający tekst, zrzut ekranu, list, Czcionka&#10;&#10;Zawartość wygenerowana przez AI może być niepoprawna.">
            <a:extLst>
              <a:ext uri="{FF2B5EF4-FFF2-40B4-BE49-F238E27FC236}">
                <a16:creationId xmlns:a16="http://schemas.microsoft.com/office/drawing/2014/main" id="{1166A2C9-58E9-573D-7478-1369FB1D4825}"/>
              </a:ext>
            </a:extLst>
          </p:cNvPr>
          <p:cNvPicPr>
            <a:picLocks noChangeAspect="1"/>
          </p:cNvPicPr>
          <p:nvPr/>
        </p:nvPicPr>
        <p:blipFill>
          <a:blip r:embed="rId5"/>
          <a:stretch>
            <a:fillRect/>
          </a:stretch>
        </p:blipFill>
        <p:spPr>
          <a:xfrm>
            <a:off x="5887100" y="2044604"/>
            <a:ext cx="3497279" cy="4464242"/>
          </a:xfrm>
          <a:prstGeom prst="rect">
            <a:avLst/>
          </a:prstGeom>
        </p:spPr>
      </p:pic>
    </p:spTree>
    <p:extLst>
      <p:ext uri="{BB962C8B-B14F-4D97-AF65-F5344CB8AC3E}">
        <p14:creationId xmlns:p14="http://schemas.microsoft.com/office/powerpoint/2010/main" val="2859553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E2DE5-D1B1-6A0F-A165-46A553B76840}"/>
            </a:ext>
          </a:extLst>
        </p:cNvPr>
        <p:cNvGrpSpPr/>
        <p:nvPr/>
      </p:nvGrpSpPr>
      <p:grpSpPr>
        <a:xfrm>
          <a:off x="0" y="0"/>
          <a:ext cx="0" cy="0"/>
          <a:chOff x="0" y="0"/>
          <a:chExt cx="0" cy="0"/>
        </a:xfrm>
      </p:grpSpPr>
      <p:sp>
        <p:nvSpPr>
          <p:cNvPr id="7" name="Podtytuł 6">
            <a:extLst>
              <a:ext uri="{FF2B5EF4-FFF2-40B4-BE49-F238E27FC236}">
                <a16:creationId xmlns:a16="http://schemas.microsoft.com/office/drawing/2014/main" id="{F802A8AA-E3FB-1E1C-F00A-6C1A89CC8546}"/>
              </a:ext>
            </a:extLst>
          </p:cNvPr>
          <p:cNvSpPr txBox="1">
            <a:spLocks noGrp="1"/>
          </p:cNvSpPr>
          <p:nvPr>
            <p:ph type="subTitle" idx="1"/>
          </p:nvPr>
        </p:nvSpPr>
        <p:spPr>
          <a:xfrm>
            <a:off x="851435" y="278347"/>
            <a:ext cx="10489130" cy="3129062"/>
          </a:xfrm>
          <a:prstGeom prst="rect">
            <a:avLst/>
          </a:prstGeom>
          <a:noFill/>
        </p:spPr>
        <p:txBody>
          <a:bodyPr wrap="square" rtlCol="0">
            <a:spAutoFit/>
          </a:bodyPr>
          <a:lstStyle/>
          <a:p>
            <a:pPr>
              <a:spcBef>
                <a:spcPts val="600"/>
              </a:spcBef>
            </a:pPr>
            <a:r>
              <a:rPr lang="pl-PL" sz="1400" dirty="0"/>
              <a:t>Projekt „</a:t>
            </a:r>
            <a:r>
              <a:rPr lang="pl-PL" sz="1400" dirty="0" err="1"/>
              <a:t>Empowering</a:t>
            </a:r>
            <a:r>
              <a:rPr lang="pl-PL" sz="1400" dirty="0"/>
              <a:t> cross-</a:t>
            </a:r>
            <a:r>
              <a:rPr lang="pl-PL" sz="1400" dirty="0" err="1"/>
              <a:t>border</a:t>
            </a:r>
            <a:r>
              <a:rPr lang="pl-PL" sz="1400" dirty="0"/>
              <a:t> </a:t>
            </a:r>
            <a:r>
              <a:rPr lang="pl-PL" sz="1400" dirty="0" err="1"/>
              <a:t>communities</a:t>
            </a:r>
            <a:r>
              <a:rPr lang="pl-PL" sz="1400" dirty="0"/>
              <a:t> in </a:t>
            </a:r>
            <a:r>
              <a:rPr lang="pl-PL" sz="1400" dirty="0" err="1"/>
              <a:t>Polish</a:t>
            </a:r>
            <a:r>
              <a:rPr lang="pl-PL" sz="1400" dirty="0"/>
              <a:t> -</a:t>
            </a:r>
            <a:r>
              <a:rPr lang="pl-PL" sz="1400" dirty="0" err="1"/>
              <a:t>Lithuanian</a:t>
            </a:r>
            <a:r>
              <a:rPr lang="pl-PL" sz="1400" dirty="0"/>
              <a:t> </a:t>
            </a:r>
            <a:r>
              <a:rPr lang="pl-PL" sz="1400" dirty="0" err="1"/>
              <a:t>Functional</a:t>
            </a:r>
            <a:r>
              <a:rPr lang="pl-PL" sz="1400" dirty="0"/>
              <a:t> </a:t>
            </a:r>
            <a:r>
              <a:rPr lang="pl-PL" sz="1400" dirty="0" err="1"/>
              <a:t>Area</a:t>
            </a:r>
            <a:r>
              <a:rPr lang="pl-PL" sz="1400" dirty="0"/>
              <a:t>” realizowany w ramach programu </a:t>
            </a:r>
            <a:r>
              <a:rPr lang="pl-PL" sz="1400" dirty="0" err="1"/>
              <a:t>Interreg</a:t>
            </a:r>
            <a:r>
              <a:rPr lang="pl-PL" sz="1400" dirty="0"/>
              <a:t> VI-A Litwa–Polska przez Gminę Puńsk i Rejon Administracji </a:t>
            </a:r>
            <a:r>
              <a:rPr lang="pl-PL" sz="1400" dirty="0" err="1"/>
              <a:t>Lazdijai</a:t>
            </a:r>
            <a:r>
              <a:rPr lang="pl-PL" sz="1400" dirty="0"/>
              <a:t>. </a:t>
            </a:r>
          </a:p>
          <a:p>
            <a:pPr>
              <a:spcBef>
                <a:spcPts val="600"/>
              </a:spcBef>
            </a:pPr>
            <a:r>
              <a:rPr lang="pl-PL" sz="1400" dirty="0"/>
              <a:t>Projekt umożliwił m.in. </a:t>
            </a:r>
          </a:p>
          <a:p>
            <a:pPr marL="285750" indent="-285750">
              <a:spcBef>
                <a:spcPts val="600"/>
              </a:spcBef>
              <a:buFontTx/>
              <a:buChar char="-"/>
            </a:pPr>
            <a:r>
              <a:rPr lang="pl-PL" sz="1400" dirty="0"/>
              <a:t>opracowanie wspólnej </a:t>
            </a:r>
            <a:r>
              <a:rPr lang="lt-LT" sz="1400" dirty="0"/>
              <a:t>Strategii Wsp</a:t>
            </a:r>
            <a:r>
              <a:rPr lang="pl-PL" sz="1400" dirty="0" err="1"/>
              <a:t>ółpracy</a:t>
            </a:r>
            <a:r>
              <a:rPr lang="pl-PL" sz="1400" dirty="0"/>
              <a:t> EUWT, </a:t>
            </a:r>
          </a:p>
          <a:p>
            <a:pPr marL="285750" indent="-285750">
              <a:spcBef>
                <a:spcPts val="600"/>
              </a:spcBef>
              <a:buFontTx/>
              <a:buChar char="-"/>
            </a:pPr>
            <a:r>
              <a:rPr lang="pl-PL" sz="1400" dirty="0"/>
              <a:t>diagnozę potencjału regionu, w tym Synteza Diagnozy Strategicznej EUWT</a:t>
            </a:r>
            <a:endParaRPr lang="lt-LT" sz="1400" dirty="0"/>
          </a:p>
          <a:p>
            <a:pPr marL="285750" indent="-285750">
              <a:spcBef>
                <a:spcPts val="600"/>
              </a:spcBef>
              <a:buFontTx/>
              <a:buChar char="-"/>
            </a:pPr>
            <a:r>
              <a:rPr lang="lt-LT" sz="1400" dirty="0"/>
              <a:t>Podr</a:t>
            </a:r>
            <a:r>
              <a:rPr lang="pl-PL" sz="1400" dirty="0" err="1"/>
              <a:t>ęcznik</a:t>
            </a:r>
            <a:r>
              <a:rPr lang="pl-PL" sz="1400" dirty="0"/>
              <a:t> kompetencji i struktur administracyjnych,</a:t>
            </a:r>
          </a:p>
          <a:p>
            <a:pPr marL="285750" indent="-285750">
              <a:spcBef>
                <a:spcPts val="600"/>
              </a:spcBef>
              <a:buFontTx/>
              <a:buChar char="-"/>
            </a:pPr>
            <a:r>
              <a:rPr lang="pl-PL" sz="1400" dirty="0"/>
              <a:t>serię szkoleń oraz wizyta studyjna w Brukseli i Luxemburgu,</a:t>
            </a:r>
          </a:p>
          <a:p>
            <a:pPr marL="285750" indent="-285750">
              <a:spcBef>
                <a:spcPts val="600"/>
              </a:spcBef>
              <a:buFontTx/>
              <a:buChar char="-"/>
            </a:pPr>
            <a:r>
              <a:rPr lang="pl-PL" sz="1400" dirty="0"/>
              <a:t>stworzenie strony internetowej EUWT -  platformy internetowej - Transgraniczne Obserwatorium Dynamiki Funkcjonalnej:  </a:t>
            </a:r>
            <a:r>
              <a:rPr lang="pl-PL" sz="1400" dirty="0">
                <a:hlinkClick r:id="rId3"/>
              </a:rPr>
              <a:t>https://egtc-polska-lietuva.eu/index.php/pl/home-polski/</a:t>
            </a:r>
            <a:endParaRPr lang="pl-PL" sz="1400" dirty="0"/>
          </a:p>
          <a:p>
            <a:pPr>
              <a:spcBef>
                <a:spcPts val="600"/>
              </a:spcBef>
            </a:pPr>
            <a:r>
              <a:rPr lang="pl-PL" sz="1400" dirty="0"/>
              <a:t>Dzięki temu budujemy solidne fundamenty do trwałej i profesjonalnej współpracy.</a:t>
            </a:r>
          </a:p>
          <a:p>
            <a:r>
              <a:rPr lang="pl-PL" sz="1400" dirty="0"/>
              <a:t>______________________________________________________________________________________________________________ </a:t>
            </a:r>
          </a:p>
        </p:txBody>
      </p:sp>
      <p:sp>
        <p:nvSpPr>
          <p:cNvPr id="3" name="Podtytuł 6">
            <a:extLst>
              <a:ext uri="{FF2B5EF4-FFF2-40B4-BE49-F238E27FC236}">
                <a16:creationId xmlns:a16="http://schemas.microsoft.com/office/drawing/2014/main" id="{21DAED94-1AEC-A951-1DD3-067FCEC629A5}"/>
              </a:ext>
            </a:extLst>
          </p:cNvPr>
          <p:cNvSpPr txBox="1">
            <a:spLocks/>
          </p:cNvSpPr>
          <p:nvPr/>
        </p:nvSpPr>
        <p:spPr>
          <a:xfrm>
            <a:off x="1696212" y="3496805"/>
            <a:ext cx="9442635" cy="3000821"/>
          </a:xfrm>
          <a:prstGeom prst="rect">
            <a:avLst/>
          </a:prstGeom>
          <a:noFill/>
        </p:spPr>
        <p:txBody>
          <a:bodyPr vert="horz" wrap="square" lIns="91440" tIns="45720" rIns="91440" bIns="45720" rtlCol="0" anchor="t">
            <a:sp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spcBef>
                <a:spcPts val="600"/>
              </a:spcBef>
            </a:pPr>
            <a:r>
              <a:rPr lang="lt-LT" sz="1400" dirty="0"/>
              <a:t>Projektas „Empowering cross-border communities in Polish -Lithuanian Functional Area” (Tarpvalstybinių bendruomenių stiprinimas Lenkijos ir Lietuvos funkciniame regione), įgyvendinamas pagal programą „Interreg VI-A Lietuva–Lenkija” Pu</a:t>
            </a:r>
            <a:r>
              <a:rPr lang="pl-PL" sz="1400" dirty="0" err="1"/>
              <a:t>nsko</a:t>
            </a:r>
            <a:r>
              <a:rPr lang="lt-LT" sz="1400" dirty="0"/>
              <a:t> savivaldybės ir Lazdijų rajono administracija. </a:t>
            </a:r>
            <a:endParaRPr lang="pl-PL" sz="1400" dirty="0"/>
          </a:p>
          <a:p>
            <a:pPr>
              <a:spcBef>
                <a:spcPts val="600"/>
              </a:spcBef>
            </a:pPr>
            <a:r>
              <a:rPr lang="lt-LT" sz="1400" dirty="0"/>
              <a:t>Projektas leido: </a:t>
            </a:r>
          </a:p>
          <a:p>
            <a:pPr marL="285750" indent="-285750">
              <a:spcBef>
                <a:spcPts val="600"/>
              </a:spcBef>
              <a:buFontTx/>
              <a:buChar char="-"/>
            </a:pPr>
            <a:r>
              <a:rPr lang="lt-LT" sz="1400" dirty="0"/>
              <a:t>parengti bendrą </a:t>
            </a:r>
            <a:r>
              <a:rPr lang="pl-PL" sz="1400" dirty="0"/>
              <a:t>ETBG </a:t>
            </a:r>
            <a:r>
              <a:rPr lang="pl-PL" sz="1400" dirty="0" err="1"/>
              <a:t>Bendradarbiavimo</a:t>
            </a:r>
            <a:r>
              <a:rPr lang="pl-PL" sz="1400" dirty="0"/>
              <a:t> </a:t>
            </a:r>
            <a:r>
              <a:rPr lang="lt-LT" sz="1400" dirty="0"/>
              <a:t>strategiją, </a:t>
            </a:r>
          </a:p>
          <a:p>
            <a:pPr marL="285750" indent="-285750">
              <a:spcBef>
                <a:spcPts val="600"/>
              </a:spcBef>
              <a:buFontTx/>
              <a:buChar char="-"/>
            </a:pPr>
            <a:r>
              <a:rPr lang="lt-LT" sz="1400" dirty="0"/>
              <a:t>regiono potencialo diagnozę</a:t>
            </a:r>
            <a:r>
              <a:rPr lang="pl-PL" sz="1400" dirty="0"/>
              <a:t> </a:t>
            </a:r>
            <a:r>
              <a:rPr lang="lt-LT" sz="1400" dirty="0"/>
              <a:t>įskaitant</a:t>
            </a:r>
            <a:r>
              <a:rPr lang="pl-PL" sz="1400" dirty="0"/>
              <a:t> </a:t>
            </a:r>
            <a:r>
              <a:rPr lang="lt-LT" sz="1400" dirty="0"/>
              <a:t>Strateginės diagnozės sintezė, </a:t>
            </a:r>
            <a:endParaRPr lang="pl-PL" sz="1400" dirty="0"/>
          </a:p>
          <a:p>
            <a:pPr marL="285750" indent="-285750">
              <a:spcBef>
                <a:spcPts val="600"/>
              </a:spcBef>
              <a:buFontTx/>
              <a:buChar char="-"/>
            </a:pPr>
            <a:r>
              <a:rPr lang="pt-BR" sz="1400" dirty="0"/>
              <a:t>Administracinių struktūrų ir kompetencijų vadovas</a:t>
            </a:r>
            <a:endParaRPr lang="lt-LT" sz="1400" dirty="0"/>
          </a:p>
          <a:p>
            <a:pPr marL="285750" indent="-285750">
              <a:spcBef>
                <a:spcPts val="600"/>
              </a:spcBef>
              <a:buFontTx/>
              <a:buChar char="-"/>
            </a:pPr>
            <a:r>
              <a:rPr lang="lt-LT" sz="1400" dirty="0"/>
              <a:t>surengti mokymų seriją ir organizuoti studijų vizitą į</a:t>
            </a:r>
            <a:r>
              <a:rPr lang="pl-PL" sz="1400" dirty="0"/>
              <a:t> </a:t>
            </a:r>
            <a:r>
              <a:rPr lang="pl-PL" sz="1400" dirty="0" err="1"/>
              <a:t>Bruseli</a:t>
            </a:r>
            <a:r>
              <a:rPr lang="pl-PL" sz="1400" dirty="0"/>
              <a:t> </a:t>
            </a:r>
            <a:r>
              <a:rPr lang="pl-PL" sz="1400" dirty="0" err="1"/>
              <a:t>ir</a:t>
            </a:r>
            <a:r>
              <a:rPr lang="pl-PL" sz="1400" dirty="0"/>
              <a:t> </a:t>
            </a:r>
            <a:r>
              <a:rPr lang="pl-PL" sz="1400" dirty="0" err="1"/>
              <a:t>Luxeburga</a:t>
            </a:r>
            <a:r>
              <a:rPr lang="pl-PL" sz="1400" dirty="0"/>
              <a:t>,</a:t>
            </a:r>
          </a:p>
          <a:p>
            <a:pPr marL="285750" indent="-285750">
              <a:spcBef>
                <a:spcPts val="600"/>
              </a:spcBef>
              <a:buFontTx/>
              <a:buChar char="-"/>
            </a:pPr>
            <a:r>
              <a:rPr lang="lt-LT" sz="1400" dirty="0"/>
              <a:t>EGTC interneto svetainės – internetinės platformos – sukūrimas „Tarpvalstybinė funkcinės dinamikos observatorija“</a:t>
            </a:r>
            <a:r>
              <a:rPr lang="pl-PL" sz="1400" dirty="0"/>
              <a:t>:  </a:t>
            </a:r>
            <a:r>
              <a:rPr lang="pl-PL" sz="1400" dirty="0">
                <a:hlinkClick r:id="rId4"/>
              </a:rPr>
              <a:t>https://egtc-polska-lietuva.eu/index.php/lt/home-lietuviskai/</a:t>
            </a:r>
            <a:endParaRPr lang="pl-PL" sz="1400" dirty="0"/>
          </a:p>
          <a:p>
            <a:pPr>
              <a:spcBef>
                <a:spcPts val="600"/>
              </a:spcBef>
            </a:pPr>
            <a:r>
              <a:rPr lang="pl-PL" sz="1400" dirty="0"/>
              <a:t>V</a:t>
            </a:r>
            <a:r>
              <a:rPr lang="lt-LT" sz="1400" dirty="0"/>
              <a:t>iskas tai leidžia mums kurti tvirtą pagrindą ilgalaikiam ir profesionaliam bendradarbiavimui. </a:t>
            </a:r>
            <a:endParaRPr lang="pl-PL" sz="1400" dirty="0"/>
          </a:p>
        </p:txBody>
      </p:sp>
      <p:pic>
        <p:nvPicPr>
          <p:cNvPr id="4" name="Obraz 3" descr="Obraz zawierający tekst, Czcionka, zrzut ekranu, Jaskrawoniebieski&#10;&#10;Zawartość wygenerowana przez AI może być niepoprawna.">
            <a:extLst>
              <a:ext uri="{FF2B5EF4-FFF2-40B4-BE49-F238E27FC236}">
                <a16:creationId xmlns:a16="http://schemas.microsoft.com/office/drawing/2014/main" id="{E2FC2970-DCBE-CBF4-FC74-0DA00BB2E6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84758" y="859633"/>
            <a:ext cx="2781300" cy="838921"/>
          </a:xfrm>
          <a:prstGeom prst="rect">
            <a:avLst/>
          </a:prstGeom>
        </p:spPr>
      </p:pic>
      <p:sp>
        <p:nvSpPr>
          <p:cNvPr id="5" name="pole tekstowe 4">
            <a:extLst>
              <a:ext uri="{FF2B5EF4-FFF2-40B4-BE49-F238E27FC236}">
                <a16:creationId xmlns:a16="http://schemas.microsoft.com/office/drawing/2014/main" id="{AB3D61D3-8B05-E6B0-D7D3-C41436A8911B}"/>
              </a:ext>
            </a:extLst>
          </p:cNvPr>
          <p:cNvSpPr txBox="1"/>
          <p:nvPr/>
        </p:nvSpPr>
        <p:spPr>
          <a:xfrm>
            <a:off x="8905875" y="6519446"/>
            <a:ext cx="3286125" cy="338554"/>
          </a:xfrm>
          <a:prstGeom prst="rect">
            <a:avLst/>
          </a:prstGeom>
          <a:solidFill>
            <a:schemeClr val="accent1"/>
          </a:solidFill>
        </p:spPr>
        <p:txBody>
          <a:bodyPr wrap="square">
            <a:spAutoFit/>
          </a:bodyPr>
          <a:lstStyle/>
          <a:p>
            <a:r>
              <a:rPr lang="pl-PL" sz="1600" dirty="0">
                <a:solidFill>
                  <a:schemeClr val="bg1"/>
                </a:solidFill>
              </a:rPr>
              <a:t>https://egtc-polska-lietuva.eu/</a:t>
            </a:r>
          </a:p>
        </p:txBody>
      </p:sp>
    </p:spTree>
    <p:extLst>
      <p:ext uri="{BB962C8B-B14F-4D97-AF65-F5344CB8AC3E}">
        <p14:creationId xmlns:p14="http://schemas.microsoft.com/office/powerpoint/2010/main" val="169721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7C27B-8452-AC76-CC0F-86A56AA70890}"/>
            </a:ext>
          </a:extLst>
        </p:cNvPr>
        <p:cNvGrpSpPr/>
        <p:nvPr/>
      </p:nvGrpSpPr>
      <p:grpSpPr>
        <a:xfrm>
          <a:off x="0" y="0"/>
          <a:ext cx="0" cy="0"/>
          <a:chOff x="0" y="0"/>
          <a:chExt cx="0" cy="0"/>
        </a:xfrm>
      </p:grpSpPr>
      <p:sp>
        <p:nvSpPr>
          <p:cNvPr id="7" name="Podtytuł 6">
            <a:extLst>
              <a:ext uri="{FF2B5EF4-FFF2-40B4-BE49-F238E27FC236}">
                <a16:creationId xmlns:a16="http://schemas.microsoft.com/office/drawing/2014/main" id="{C6555942-4692-4850-DB48-3CAE771FA408}"/>
              </a:ext>
            </a:extLst>
          </p:cNvPr>
          <p:cNvSpPr txBox="1">
            <a:spLocks noGrp="1"/>
          </p:cNvSpPr>
          <p:nvPr>
            <p:ph idx="1"/>
          </p:nvPr>
        </p:nvSpPr>
        <p:spPr>
          <a:xfrm>
            <a:off x="797667" y="1287294"/>
            <a:ext cx="7660713" cy="2903359"/>
          </a:xfrm>
          <a:prstGeom prst="rect">
            <a:avLst/>
          </a:prstGeom>
          <a:noFill/>
        </p:spPr>
        <p:txBody>
          <a:bodyPr wrap="square" rtlCol="0">
            <a:spAutoFit/>
          </a:bodyPr>
          <a:lstStyle/>
          <a:p>
            <a:pPr marL="0" indent="0" algn="just">
              <a:spcBef>
                <a:spcPts val="600"/>
              </a:spcBef>
              <a:buNone/>
            </a:pPr>
            <a:endParaRPr lang="pl-PL" sz="1200" dirty="0"/>
          </a:p>
          <a:p>
            <a:pPr marL="0" indent="0" algn="just">
              <a:spcBef>
                <a:spcPts val="600"/>
              </a:spcBef>
              <a:buNone/>
            </a:pPr>
            <a:r>
              <a:rPr lang="lt-LT" sz="1200" b="1" dirty="0"/>
              <a:t>W</a:t>
            </a:r>
            <a:r>
              <a:rPr lang="pl-PL" sz="1200" b="1" dirty="0" err="1"/>
              <a:t>spóln</a:t>
            </a:r>
            <a:r>
              <a:rPr lang="lt-LT" sz="1200" b="1" dirty="0"/>
              <a:t>a</a:t>
            </a:r>
            <a:r>
              <a:rPr lang="pl-PL" sz="1200" b="1" dirty="0"/>
              <a:t> </a:t>
            </a:r>
            <a:r>
              <a:rPr lang="lt-LT" sz="1200" b="1" dirty="0"/>
              <a:t>Strategia Wsp</a:t>
            </a:r>
            <a:r>
              <a:rPr lang="pl-PL" sz="1200" b="1" dirty="0" err="1"/>
              <a:t>ółpracy</a:t>
            </a:r>
            <a:r>
              <a:rPr lang="pl-PL" sz="1200" b="1" dirty="0"/>
              <a:t> EUWT </a:t>
            </a:r>
          </a:p>
          <a:p>
            <a:pPr marL="0" indent="0" algn="just">
              <a:buNone/>
            </a:pPr>
            <a:r>
              <a:rPr lang="pl-PL" sz="1200" dirty="0"/>
              <a:t>Dokument pozwolił zidentyfikować i wykorzystać synergie pomiędzy oboma krajami, opierając się na wspólnych zasobach, wiedzy eksperckiej w celu stworzenia silniejszego obszaru funkcjonalnego. Strategia ustanowiła ramy dla zrównoważonego rozwoju poprzez koordynację działań w kluczowych sektorach, takich jak gospodarka, infrastruktura i innowacje, aby zapewnić długofalowy wzrost i dobrobyt obu krajów. Dokument wspiera również integrację regionalną poprzez stworzenie spójnego planu, który będzie harmonizował interesy i cele krajów partnerskich, wzmacniając poczucie współodpowiedzialności i jedności.</a:t>
            </a:r>
          </a:p>
          <a:p>
            <a:pPr marL="0" indent="0" algn="just">
              <a:buNone/>
            </a:pPr>
            <a:r>
              <a:rPr lang="pl-PL" sz="1200" dirty="0"/>
              <a:t>Zakres treści: opis istniejącej sytuacji w procesach terytorialnych w EUWT; analiza wyzwań stojących przed EUWT; wspólne wartości, misja oraz plan działań / mapa drogowa; strategia komunikacji, narzędzia monitorowania i ewaluacji; rozwiązania w zakresie ciągłego doskonalenia.</a:t>
            </a:r>
          </a:p>
          <a:p>
            <a:pPr>
              <a:spcBef>
                <a:spcPts val="600"/>
              </a:spcBef>
            </a:pPr>
            <a:endParaRPr lang="pl-PL" sz="1200" b="1" dirty="0"/>
          </a:p>
        </p:txBody>
      </p:sp>
      <p:sp>
        <p:nvSpPr>
          <p:cNvPr id="3" name="Podtytuł 6">
            <a:extLst>
              <a:ext uri="{FF2B5EF4-FFF2-40B4-BE49-F238E27FC236}">
                <a16:creationId xmlns:a16="http://schemas.microsoft.com/office/drawing/2014/main" id="{DF319DCF-6E52-51BC-C371-2C074C0DB72E}"/>
              </a:ext>
            </a:extLst>
          </p:cNvPr>
          <p:cNvSpPr txBox="1">
            <a:spLocks/>
          </p:cNvSpPr>
          <p:nvPr/>
        </p:nvSpPr>
        <p:spPr>
          <a:xfrm>
            <a:off x="797665" y="4002934"/>
            <a:ext cx="7660713" cy="2354491"/>
          </a:xfrm>
          <a:prstGeom prst="rect">
            <a:avLst/>
          </a:prstGeom>
          <a:noFill/>
        </p:spPr>
        <p:txBody>
          <a:bodyPr vert="horz" wrap="square" lIns="91440" tIns="45720" rIns="91440" bIns="45720" rtlCol="0" anchor="t">
            <a:sp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marL="285750" indent="-285750" algn="just">
              <a:spcBef>
                <a:spcPts val="600"/>
              </a:spcBef>
              <a:buFontTx/>
              <a:buChar char="-"/>
            </a:pPr>
            <a:endParaRPr lang="lt-LT" sz="1200" dirty="0"/>
          </a:p>
          <a:p>
            <a:pPr algn="just">
              <a:spcBef>
                <a:spcPts val="600"/>
              </a:spcBef>
            </a:pPr>
            <a:r>
              <a:rPr lang="lt-LT" sz="1200" b="1" dirty="0"/>
              <a:t>Bendrą </a:t>
            </a:r>
            <a:r>
              <a:rPr lang="pl-PL" sz="1200" b="1" dirty="0"/>
              <a:t>ETBG </a:t>
            </a:r>
            <a:r>
              <a:rPr lang="pl-PL" sz="1200" b="1" dirty="0" err="1"/>
              <a:t>Bendradarbiavimo</a:t>
            </a:r>
            <a:r>
              <a:rPr lang="pl-PL" sz="1200" b="1" dirty="0"/>
              <a:t> </a:t>
            </a:r>
            <a:r>
              <a:rPr lang="lt-LT" sz="1200" b="1" dirty="0"/>
              <a:t>strategiją</a:t>
            </a:r>
            <a:endParaRPr lang="pl-PL" sz="1200" b="1" dirty="0"/>
          </a:p>
          <a:p>
            <a:pPr algn="just">
              <a:spcBef>
                <a:spcPts val="600"/>
              </a:spcBef>
            </a:pPr>
            <a:r>
              <a:rPr lang="lt-LT" sz="1200" dirty="0"/>
              <a:t>Dokumente </a:t>
            </a:r>
            <a:r>
              <a:rPr lang="pl-PL" sz="1200" dirty="0" err="1"/>
              <a:t>yra</a:t>
            </a:r>
            <a:r>
              <a:rPr lang="lt-LT" sz="1200" dirty="0"/>
              <a:t> identifikuotos ir panaudotos abiejų šalių sinergijos, remiantis bendrais ištekliais, ekspertinėmis žiniomis ir strateginiais pranašumais, siekiant sukurti stipresnę funkcinę teritoriją. Strategija nustat</a:t>
            </a:r>
            <a:r>
              <a:rPr lang="pl-PL" sz="1200" dirty="0"/>
              <a:t>e</a:t>
            </a:r>
            <a:r>
              <a:rPr lang="lt-LT" sz="1200" dirty="0"/>
              <a:t> tvarios plėtros pagrindus, koordinuojant veiksmus pagrindiniuose sektoriuose, tokiuose kaip ekonomika, infrastruktūra ir inovacijos, siekiant užtikrinti ilgalaikį augimą ir gerovę abiem šalims. Taip pat </a:t>
            </a:r>
            <a:r>
              <a:rPr lang="pl-PL" sz="1200" dirty="0" err="1"/>
              <a:t>yra</a:t>
            </a:r>
            <a:r>
              <a:rPr lang="lt-LT" sz="1200" dirty="0"/>
              <a:t> skatinama regioninė integracija, kuriant nuoseklų planą, suderintą su partnerių šalių interesais ir tikslais, stiprinant bendros atsakomybės ir vienybės jausmą.</a:t>
            </a:r>
            <a:endParaRPr lang="pl-PL" sz="1200" dirty="0"/>
          </a:p>
          <a:p>
            <a:pPr algn="just">
              <a:spcBef>
                <a:spcPts val="600"/>
              </a:spcBef>
            </a:pPr>
            <a:r>
              <a:rPr lang="pl-PL" sz="1200" dirty="0"/>
              <a:t>T</a:t>
            </a:r>
            <a:r>
              <a:rPr lang="lt-LT" sz="1200" dirty="0"/>
              <a:t>urin</a:t>
            </a:r>
            <a:r>
              <a:rPr lang="pl-PL" sz="1200" dirty="0" err="1"/>
              <a:t>ys</a:t>
            </a:r>
            <a:r>
              <a:rPr lang="lt-LT" sz="1200" dirty="0"/>
              <a:t>: esamos padėties teritoriniuose procesuose EGTC aprašymas; EGTC iššūkių analizė; bendros vertybės, misija ir veiksmų planas / kelrodis; komunikacijos strategija, stebėsenos ir vertinimo priemonės; nuolatinio tobulinimo sprendimai.</a:t>
            </a:r>
            <a:endParaRPr lang="lt-LT" sz="1200" b="1" dirty="0"/>
          </a:p>
        </p:txBody>
      </p:sp>
      <p:graphicFrame>
        <p:nvGraphicFramePr>
          <p:cNvPr id="8" name="Obiekt 7">
            <a:extLst>
              <a:ext uri="{FF2B5EF4-FFF2-40B4-BE49-F238E27FC236}">
                <a16:creationId xmlns:a16="http://schemas.microsoft.com/office/drawing/2014/main" id="{AC175E33-50E8-FCD0-F1F7-E1726F6FF7F0}"/>
              </a:ext>
            </a:extLst>
          </p:cNvPr>
          <p:cNvGraphicFramePr>
            <a:graphicFrameLocks noChangeAspect="1"/>
          </p:cNvGraphicFramePr>
          <p:nvPr>
            <p:extLst>
              <p:ext uri="{D42A27DB-BD31-4B8C-83A1-F6EECF244321}">
                <p14:modId xmlns:p14="http://schemas.microsoft.com/office/powerpoint/2010/main" val="354163603"/>
              </p:ext>
            </p:extLst>
          </p:nvPr>
        </p:nvGraphicFramePr>
        <p:xfrm>
          <a:off x="8458382" y="1574901"/>
          <a:ext cx="3733618" cy="5283099"/>
        </p:xfrm>
        <a:graphic>
          <a:graphicData uri="http://schemas.openxmlformats.org/presentationml/2006/ole">
            <mc:AlternateContent xmlns:mc="http://schemas.openxmlformats.org/markup-compatibility/2006">
              <mc:Choice xmlns:v="urn:schemas-microsoft-com:vml" Requires="v">
                <p:oleObj name="Acrobat Document" r:id="rId2" imgW="5667206" imgH="8019921" progId="Acrobat.Document.DC">
                  <p:embed/>
                </p:oleObj>
              </mc:Choice>
              <mc:Fallback>
                <p:oleObj name="Acrobat Document" r:id="rId2" imgW="5667206" imgH="8019921" progId="Acrobat.Document.DC">
                  <p:embed/>
                  <p:pic>
                    <p:nvPicPr>
                      <p:cNvPr id="8" name="Obiekt 7">
                        <a:extLst>
                          <a:ext uri="{FF2B5EF4-FFF2-40B4-BE49-F238E27FC236}">
                            <a16:creationId xmlns:a16="http://schemas.microsoft.com/office/drawing/2014/main" id="{46700C57-BF20-9EF4-3BE7-6C32DDF62149}"/>
                          </a:ext>
                        </a:extLst>
                      </p:cNvPr>
                      <p:cNvPicPr/>
                      <p:nvPr/>
                    </p:nvPicPr>
                    <p:blipFill>
                      <a:blip r:embed="rId3"/>
                      <a:stretch>
                        <a:fillRect/>
                      </a:stretch>
                    </p:blipFill>
                    <p:spPr>
                      <a:xfrm>
                        <a:off x="8458382" y="1574901"/>
                        <a:ext cx="3733618" cy="5283099"/>
                      </a:xfrm>
                      <a:prstGeom prst="rect">
                        <a:avLst/>
                      </a:prstGeom>
                    </p:spPr>
                  </p:pic>
                </p:oleObj>
              </mc:Fallback>
            </mc:AlternateContent>
          </a:graphicData>
        </a:graphic>
      </p:graphicFrame>
      <p:sp>
        <p:nvSpPr>
          <p:cNvPr id="6" name="pole tekstowe 5">
            <a:extLst>
              <a:ext uri="{FF2B5EF4-FFF2-40B4-BE49-F238E27FC236}">
                <a16:creationId xmlns:a16="http://schemas.microsoft.com/office/drawing/2014/main" id="{EB89795D-01C8-4110-D0D4-CE660E2C0501}"/>
              </a:ext>
            </a:extLst>
          </p:cNvPr>
          <p:cNvSpPr txBox="1"/>
          <p:nvPr/>
        </p:nvSpPr>
        <p:spPr>
          <a:xfrm>
            <a:off x="1626950" y="194687"/>
            <a:ext cx="10211611" cy="1092607"/>
          </a:xfrm>
          <a:prstGeom prst="rect">
            <a:avLst/>
          </a:prstGeom>
          <a:noFill/>
        </p:spPr>
        <p:txBody>
          <a:bodyPr wrap="square">
            <a:spAutoFit/>
          </a:bodyPr>
          <a:lstStyle/>
          <a:p>
            <a:pPr marL="0" indent="0" algn="just">
              <a:spcBef>
                <a:spcPts val="600"/>
              </a:spcBef>
              <a:buNone/>
            </a:pPr>
            <a:r>
              <a:rPr lang="pl-PL" sz="1200" dirty="0"/>
              <a:t>Projekt „</a:t>
            </a:r>
            <a:r>
              <a:rPr lang="pl-PL" sz="1200" dirty="0" err="1"/>
              <a:t>Empowering</a:t>
            </a:r>
            <a:r>
              <a:rPr lang="pl-PL" sz="1200" dirty="0"/>
              <a:t> cross-</a:t>
            </a:r>
            <a:r>
              <a:rPr lang="pl-PL" sz="1200" dirty="0" err="1"/>
              <a:t>border</a:t>
            </a:r>
            <a:r>
              <a:rPr lang="pl-PL" sz="1200" dirty="0"/>
              <a:t> </a:t>
            </a:r>
            <a:r>
              <a:rPr lang="pl-PL" sz="1200" dirty="0" err="1"/>
              <a:t>communities</a:t>
            </a:r>
            <a:r>
              <a:rPr lang="pl-PL" sz="1200" dirty="0"/>
              <a:t> in </a:t>
            </a:r>
            <a:r>
              <a:rPr lang="pl-PL" sz="1200" dirty="0" err="1"/>
              <a:t>Polish</a:t>
            </a:r>
            <a:r>
              <a:rPr lang="pl-PL" sz="1200" dirty="0"/>
              <a:t> -</a:t>
            </a:r>
            <a:r>
              <a:rPr lang="pl-PL" sz="1200" dirty="0" err="1"/>
              <a:t>Lithuanian</a:t>
            </a:r>
            <a:r>
              <a:rPr lang="pl-PL" sz="1200" dirty="0"/>
              <a:t> </a:t>
            </a:r>
            <a:r>
              <a:rPr lang="pl-PL" sz="1200" dirty="0" err="1"/>
              <a:t>Functional</a:t>
            </a:r>
            <a:r>
              <a:rPr lang="pl-PL" sz="1200" dirty="0"/>
              <a:t> </a:t>
            </a:r>
            <a:r>
              <a:rPr lang="pl-PL" sz="1200" dirty="0" err="1"/>
              <a:t>Area</a:t>
            </a:r>
            <a:r>
              <a:rPr lang="pl-PL" sz="1200" dirty="0"/>
              <a:t>” realizowany w ramach programu </a:t>
            </a:r>
            <a:r>
              <a:rPr lang="pl-PL" sz="1200" dirty="0" err="1"/>
              <a:t>Interreg</a:t>
            </a:r>
            <a:r>
              <a:rPr lang="pl-PL" sz="1200" dirty="0"/>
              <a:t> VI-A Litwa–Polska przez Gminę Puńsk i Rejon Administracji </a:t>
            </a:r>
            <a:r>
              <a:rPr lang="pl-PL" sz="1200" dirty="0" err="1"/>
              <a:t>Lazdijai</a:t>
            </a:r>
            <a:r>
              <a:rPr lang="pl-PL" sz="1200" dirty="0"/>
              <a:t>. </a:t>
            </a:r>
          </a:p>
          <a:p>
            <a:pPr marL="0" indent="0" algn="just">
              <a:spcBef>
                <a:spcPts val="600"/>
              </a:spcBef>
              <a:buNone/>
            </a:pPr>
            <a:r>
              <a:rPr lang="lt-LT" sz="1200" dirty="0"/>
              <a:t>Projektas „Empowering cross-border communities in Polish -Lithuanian Functional Area” (Tarpvalstybinių bendruomenių stiprinimas Lenkijos ir Lietuvos funkciniame regione), įgyvendinamas pagal programą „Interreg VI-A Lietuva–Lenkija” Punsko savivaldybės ir Lazdijų rajono administracija. </a:t>
            </a:r>
          </a:p>
        </p:txBody>
      </p:sp>
    </p:spTree>
    <p:extLst>
      <p:ext uri="{BB962C8B-B14F-4D97-AF65-F5344CB8AC3E}">
        <p14:creationId xmlns:p14="http://schemas.microsoft.com/office/powerpoint/2010/main" val="4240223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9400D-0E5A-3F1B-97D0-99A32EAB700E}"/>
            </a:ext>
          </a:extLst>
        </p:cNvPr>
        <p:cNvGrpSpPr/>
        <p:nvPr/>
      </p:nvGrpSpPr>
      <p:grpSpPr>
        <a:xfrm>
          <a:off x="0" y="0"/>
          <a:ext cx="0" cy="0"/>
          <a:chOff x="0" y="0"/>
          <a:chExt cx="0" cy="0"/>
        </a:xfrm>
      </p:grpSpPr>
      <p:sp>
        <p:nvSpPr>
          <p:cNvPr id="7" name="Podtytuł 6">
            <a:extLst>
              <a:ext uri="{FF2B5EF4-FFF2-40B4-BE49-F238E27FC236}">
                <a16:creationId xmlns:a16="http://schemas.microsoft.com/office/drawing/2014/main" id="{0EC83CD0-B89E-6B46-0D42-6D70C6517936}"/>
              </a:ext>
            </a:extLst>
          </p:cNvPr>
          <p:cNvSpPr txBox="1">
            <a:spLocks noGrp="1"/>
          </p:cNvSpPr>
          <p:nvPr>
            <p:ph type="subTitle" idx="1"/>
          </p:nvPr>
        </p:nvSpPr>
        <p:spPr>
          <a:xfrm>
            <a:off x="851434" y="287874"/>
            <a:ext cx="6825715" cy="2922052"/>
          </a:xfrm>
          <a:prstGeom prst="rect">
            <a:avLst/>
          </a:prstGeom>
          <a:noFill/>
        </p:spPr>
        <p:txBody>
          <a:bodyPr wrap="square" rtlCol="0">
            <a:spAutoFit/>
          </a:bodyPr>
          <a:lstStyle/>
          <a:p>
            <a:pPr algn="just">
              <a:spcBef>
                <a:spcPts val="600"/>
              </a:spcBef>
            </a:pPr>
            <a:r>
              <a:rPr lang="pl-PL" sz="1200" dirty="0"/>
              <a:t>Projekt „</a:t>
            </a:r>
            <a:r>
              <a:rPr lang="pl-PL" sz="1200" dirty="0" err="1"/>
              <a:t>Empowering</a:t>
            </a:r>
            <a:r>
              <a:rPr lang="pl-PL" sz="1200" dirty="0"/>
              <a:t> cross-</a:t>
            </a:r>
            <a:r>
              <a:rPr lang="pl-PL" sz="1200" dirty="0" err="1"/>
              <a:t>border</a:t>
            </a:r>
            <a:r>
              <a:rPr lang="pl-PL" sz="1200" dirty="0"/>
              <a:t> </a:t>
            </a:r>
            <a:r>
              <a:rPr lang="pl-PL" sz="1200" dirty="0" err="1"/>
              <a:t>communities</a:t>
            </a:r>
            <a:r>
              <a:rPr lang="pl-PL" sz="1200" dirty="0"/>
              <a:t> in </a:t>
            </a:r>
            <a:r>
              <a:rPr lang="pl-PL" sz="1200" dirty="0" err="1"/>
              <a:t>Polish</a:t>
            </a:r>
            <a:r>
              <a:rPr lang="pl-PL" sz="1200" dirty="0"/>
              <a:t> -</a:t>
            </a:r>
            <a:r>
              <a:rPr lang="pl-PL" sz="1200" dirty="0" err="1"/>
              <a:t>Lithuanian</a:t>
            </a:r>
            <a:r>
              <a:rPr lang="pl-PL" sz="1200" dirty="0"/>
              <a:t> </a:t>
            </a:r>
            <a:r>
              <a:rPr lang="pl-PL" sz="1200" dirty="0" err="1"/>
              <a:t>Functional</a:t>
            </a:r>
            <a:r>
              <a:rPr lang="pl-PL" sz="1200" dirty="0"/>
              <a:t> </a:t>
            </a:r>
            <a:r>
              <a:rPr lang="pl-PL" sz="1200" dirty="0" err="1"/>
              <a:t>Area</a:t>
            </a:r>
            <a:r>
              <a:rPr lang="pl-PL" sz="1200" dirty="0"/>
              <a:t>” realizowany w ramach programu </a:t>
            </a:r>
            <a:r>
              <a:rPr lang="pl-PL" sz="1200" dirty="0" err="1"/>
              <a:t>Interreg</a:t>
            </a:r>
            <a:r>
              <a:rPr lang="pl-PL" sz="1200" dirty="0"/>
              <a:t> VI-A Litwa–Polska przez Gminę Puńsk i Rejon Administracji </a:t>
            </a:r>
            <a:r>
              <a:rPr lang="pl-PL" sz="1200" dirty="0" err="1"/>
              <a:t>Lazdijai</a:t>
            </a:r>
            <a:r>
              <a:rPr lang="pl-PL" sz="1200" dirty="0"/>
              <a:t>. </a:t>
            </a:r>
          </a:p>
          <a:p>
            <a:pPr>
              <a:spcBef>
                <a:spcPts val="600"/>
              </a:spcBef>
            </a:pPr>
            <a:endParaRPr lang="lt-LT" sz="1200" b="1" dirty="0"/>
          </a:p>
          <a:p>
            <a:pPr>
              <a:spcBef>
                <a:spcPts val="600"/>
              </a:spcBef>
            </a:pPr>
            <a:r>
              <a:rPr lang="lt-LT" sz="1200" b="1" dirty="0"/>
              <a:t>Podr</a:t>
            </a:r>
            <a:r>
              <a:rPr lang="pl-PL" sz="1200" b="1" dirty="0" err="1"/>
              <a:t>ęcznik</a:t>
            </a:r>
            <a:r>
              <a:rPr lang="pl-PL" sz="1200" b="1" dirty="0"/>
              <a:t> kompetencji i struktur administracyjnych</a:t>
            </a:r>
          </a:p>
          <a:p>
            <a:pPr algn="just">
              <a:spcBef>
                <a:spcPts val="600"/>
              </a:spcBef>
            </a:pPr>
            <a:r>
              <a:rPr lang="pl-PL" sz="1200" dirty="0"/>
              <a:t>Podręcznik służy przede wszystkim osobom i instytucjom współpracującym w ramach EUWT. Jest on kompleksowym przewodnikiem opisującym ramy organizacyjne, struktury administracyjne, kompetencje oraz role funkcjonujące w Litewsko-Polskim Obszarze Funkcjonalnym. Pierwsza część dokumentu przedstawia formy ustroju państwowego na Litwie i w Polsce, a także struktury administracyjne oraz główne strategie rozwoju przestrzennego w Obszarze Funkcjonalnym. Druga część prezentuje struktury administracyjne oraz kompetencje instytucji lokalnych z głównych obszarów tematycznych, sektorowych i funkcjonalnych obszaru EUWT. Podręcznik dodatkowo zawiera listę kontaktów z każdego obszaru po obu stronach granicy.</a:t>
            </a:r>
            <a:endParaRPr lang="pl-PL" sz="1200" b="1" dirty="0"/>
          </a:p>
        </p:txBody>
      </p:sp>
      <p:sp>
        <p:nvSpPr>
          <p:cNvPr id="3" name="Podtytuł 6">
            <a:extLst>
              <a:ext uri="{FF2B5EF4-FFF2-40B4-BE49-F238E27FC236}">
                <a16:creationId xmlns:a16="http://schemas.microsoft.com/office/drawing/2014/main" id="{CCD16346-5E72-D0B1-7127-DCCA870C4882}"/>
              </a:ext>
            </a:extLst>
          </p:cNvPr>
          <p:cNvSpPr txBox="1">
            <a:spLocks/>
          </p:cNvSpPr>
          <p:nvPr/>
        </p:nvSpPr>
        <p:spPr>
          <a:xfrm>
            <a:off x="5228592" y="3513116"/>
            <a:ext cx="6020433" cy="3093154"/>
          </a:xfrm>
          <a:prstGeom prst="rect">
            <a:avLst/>
          </a:prstGeom>
          <a:noFill/>
        </p:spPr>
        <p:txBody>
          <a:bodyPr vert="horz" wrap="square" lIns="91440" tIns="45720" rIns="91440" bIns="45720" rtlCol="0" anchor="t">
            <a:sp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just">
              <a:spcBef>
                <a:spcPts val="600"/>
              </a:spcBef>
            </a:pPr>
            <a:r>
              <a:rPr lang="lt-LT" sz="1200" dirty="0"/>
              <a:t>Projektas „Empowering cross-border communities in Polish -Lithuanian Functional Area” (Tarpvalstybinių bendruomenių stiprinimas Lenkijos ir Lietuvos funkciniame regione), įgyvendinamas pagal programą „Interreg VI-A Lietuva–Lenkija” Pu</a:t>
            </a:r>
            <a:r>
              <a:rPr lang="pl-PL" sz="1200" dirty="0" err="1"/>
              <a:t>nsko</a:t>
            </a:r>
            <a:r>
              <a:rPr lang="lt-LT" sz="1200" dirty="0"/>
              <a:t> savivaldybės ir Lazdijų rajono administracija. </a:t>
            </a:r>
            <a:endParaRPr lang="pl-PL" sz="1200" dirty="0"/>
          </a:p>
          <a:p>
            <a:pPr algn="just">
              <a:spcBef>
                <a:spcPts val="600"/>
              </a:spcBef>
            </a:pPr>
            <a:endParaRPr lang="lt-LT" sz="1200" b="1" dirty="0"/>
          </a:p>
          <a:p>
            <a:pPr algn="just">
              <a:spcBef>
                <a:spcPts val="600"/>
              </a:spcBef>
            </a:pPr>
            <a:r>
              <a:rPr lang="pt-BR" sz="1200" b="1" dirty="0"/>
              <a:t>Administracinių struktūrų ir kompetencijų vadovas</a:t>
            </a:r>
            <a:endParaRPr lang="pl-PL" sz="1200" b="1" dirty="0"/>
          </a:p>
          <a:p>
            <a:pPr algn="just">
              <a:spcBef>
                <a:spcPts val="600"/>
              </a:spcBef>
            </a:pPr>
            <a:r>
              <a:rPr lang="lt-LT" sz="1200" dirty="0"/>
              <a:t>Vadovas </a:t>
            </a:r>
            <a:r>
              <a:rPr lang="pl-PL" sz="1200" dirty="0" err="1"/>
              <a:t>yra</a:t>
            </a:r>
            <a:r>
              <a:rPr lang="pl-PL" sz="1200" dirty="0"/>
              <a:t> </a:t>
            </a:r>
            <a:r>
              <a:rPr lang="lt-LT" sz="1200" dirty="0"/>
              <a:t>skirtas asmenims ir institucijoms, bendradarbiaujančioms EGTC rėmuose. Tai </a:t>
            </a:r>
            <a:r>
              <a:rPr lang="pl-PL" sz="1200" dirty="0" err="1"/>
              <a:t>yra</a:t>
            </a:r>
            <a:r>
              <a:rPr lang="lt-LT" sz="1200" dirty="0"/>
              <a:t> išsamus gidas, apibrėžiantis organizacinę struktūrą, administracines sistemas, kompetencijas ir vaidmenis Lietuvos–Lenkijos funkcinėje teritorijoje. Pirmojoje dokumento dalyje </a:t>
            </a:r>
            <a:r>
              <a:rPr lang="pl-PL" sz="1200" dirty="0" err="1"/>
              <a:t>yra</a:t>
            </a:r>
            <a:r>
              <a:rPr lang="lt-LT" sz="1200" dirty="0"/>
              <a:t> pristatytos Lietuvos ir Lenkijos valstybės valdymo formos, administracinės struktūros bei pagrindinės funkcinės teritorijos erdvinės plėtros strategijos. Antrojoje dalyje </a:t>
            </a:r>
            <a:r>
              <a:rPr lang="pl-PL" sz="1200" dirty="0" err="1"/>
              <a:t>yra</a:t>
            </a:r>
            <a:r>
              <a:rPr lang="lt-LT" sz="1200" dirty="0"/>
              <a:t> aprašytos vietos institucijų administracinės struktūros ir kompetencijos pagrindinėse tematinėse, sektorinėse ir funkcinėse EGTC teritorijos srityse. Vadove taip pat </a:t>
            </a:r>
            <a:r>
              <a:rPr lang="pl-PL" sz="1200" dirty="0" err="1"/>
              <a:t>yra</a:t>
            </a:r>
            <a:r>
              <a:rPr lang="lt-LT" sz="1200" dirty="0"/>
              <a:t> pateiktas kontaktų sąrašas iš kiekvienos srities abiejose sienos pusėse.</a:t>
            </a:r>
            <a:endParaRPr lang="lt-LT" sz="1200" b="1" dirty="0"/>
          </a:p>
        </p:txBody>
      </p:sp>
      <p:graphicFrame>
        <p:nvGraphicFramePr>
          <p:cNvPr id="6" name="Obiekt 5">
            <a:extLst>
              <a:ext uri="{FF2B5EF4-FFF2-40B4-BE49-F238E27FC236}">
                <a16:creationId xmlns:a16="http://schemas.microsoft.com/office/drawing/2014/main" id="{CDA357BB-C424-E218-AA73-378541B16E38}"/>
              </a:ext>
            </a:extLst>
          </p:cNvPr>
          <p:cNvGraphicFramePr>
            <a:graphicFrameLocks noChangeAspect="1"/>
          </p:cNvGraphicFramePr>
          <p:nvPr>
            <p:extLst>
              <p:ext uri="{D42A27DB-BD31-4B8C-83A1-F6EECF244321}">
                <p14:modId xmlns:p14="http://schemas.microsoft.com/office/powerpoint/2010/main" val="626365144"/>
              </p:ext>
            </p:extLst>
          </p:nvPr>
        </p:nvGraphicFramePr>
        <p:xfrm>
          <a:off x="8895562" y="154523"/>
          <a:ext cx="2065043" cy="2922052"/>
        </p:xfrm>
        <a:graphic>
          <a:graphicData uri="http://schemas.openxmlformats.org/presentationml/2006/ole">
            <mc:AlternateContent xmlns:mc="http://schemas.openxmlformats.org/markup-compatibility/2006">
              <mc:Choice xmlns:v="urn:schemas-microsoft-com:vml" Requires="v">
                <p:oleObj name="Acrobat Document" r:id="rId2" imgW="5667206" imgH="8019921" progId="Acrobat.Document.DC">
                  <p:embed/>
                </p:oleObj>
              </mc:Choice>
              <mc:Fallback>
                <p:oleObj name="Acrobat Document" r:id="rId2" imgW="5667206" imgH="8019921" progId="Acrobat.Document.DC">
                  <p:embed/>
                  <p:pic>
                    <p:nvPicPr>
                      <p:cNvPr id="0" name=""/>
                      <p:cNvPicPr/>
                      <p:nvPr/>
                    </p:nvPicPr>
                    <p:blipFill>
                      <a:blip r:embed="rId3"/>
                      <a:stretch>
                        <a:fillRect/>
                      </a:stretch>
                    </p:blipFill>
                    <p:spPr>
                      <a:xfrm>
                        <a:off x="8895562" y="154523"/>
                        <a:ext cx="2065043" cy="2922052"/>
                      </a:xfrm>
                      <a:prstGeom prst="rect">
                        <a:avLst/>
                      </a:prstGeom>
                    </p:spPr>
                  </p:pic>
                </p:oleObj>
              </mc:Fallback>
            </mc:AlternateContent>
          </a:graphicData>
        </a:graphic>
      </p:graphicFrame>
      <p:graphicFrame>
        <p:nvGraphicFramePr>
          <p:cNvPr id="9" name="Obiekt 8">
            <a:extLst>
              <a:ext uri="{FF2B5EF4-FFF2-40B4-BE49-F238E27FC236}">
                <a16:creationId xmlns:a16="http://schemas.microsoft.com/office/drawing/2014/main" id="{0F0708CF-E178-74A2-A424-58C8F36191B1}"/>
              </a:ext>
            </a:extLst>
          </p:cNvPr>
          <p:cNvGraphicFramePr>
            <a:graphicFrameLocks noChangeAspect="1"/>
          </p:cNvGraphicFramePr>
          <p:nvPr>
            <p:extLst>
              <p:ext uri="{D42A27DB-BD31-4B8C-83A1-F6EECF244321}">
                <p14:modId xmlns:p14="http://schemas.microsoft.com/office/powerpoint/2010/main" val="3218197016"/>
              </p:ext>
            </p:extLst>
          </p:nvPr>
        </p:nvGraphicFramePr>
        <p:xfrm>
          <a:off x="2394735" y="3513116"/>
          <a:ext cx="2222503" cy="3144860"/>
        </p:xfrm>
        <a:graphic>
          <a:graphicData uri="http://schemas.openxmlformats.org/presentationml/2006/ole">
            <mc:AlternateContent xmlns:mc="http://schemas.openxmlformats.org/markup-compatibility/2006">
              <mc:Choice xmlns:v="urn:schemas-microsoft-com:vml" Requires="v">
                <p:oleObj name="Acrobat Document" r:id="rId4" imgW="5667206" imgH="8019921" progId="Acrobat.Document.DC">
                  <p:embed/>
                </p:oleObj>
              </mc:Choice>
              <mc:Fallback>
                <p:oleObj name="Acrobat Document" r:id="rId4" imgW="5667206" imgH="8019921" progId="Acrobat.Document.DC">
                  <p:embed/>
                  <p:pic>
                    <p:nvPicPr>
                      <p:cNvPr id="0" name=""/>
                      <p:cNvPicPr/>
                      <p:nvPr/>
                    </p:nvPicPr>
                    <p:blipFill>
                      <a:blip r:embed="rId5"/>
                      <a:stretch>
                        <a:fillRect/>
                      </a:stretch>
                    </p:blipFill>
                    <p:spPr>
                      <a:xfrm>
                        <a:off x="2394735" y="3513116"/>
                        <a:ext cx="2222503" cy="3144860"/>
                      </a:xfrm>
                      <a:prstGeom prst="rect">
                        <a:avLst/>
                      </a:prstGeom>
                    </p:spPr>
                  </p:pic>
                </p:oleObj>
              </mc:Fallback>
            </mc:AlternateContent>
          </a:graphicData>
        </a:graphic>
      </p:graphicFrame>
    </p:spTree>
    <p:extLst>
      <p:ext uri="{BB962C8B-B14F-4D97-AF65-F5344CB8AC3E}">
        <p14:creationId xmlns:p14="http://schemas.microsoft.com/office/powerpoint/2010/main" val="103739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8FF0A-8747-484F-B733-53D53754C810}"/>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AEB4D478-D5BD-D8E6-79A9-93E03A7F73B5}"/>
              </a:ext>
            </a:extLst>
          </p:cNvPr>
          <p:cNvSpPr>
            <a:spLocks noGrp="1"/>
          </p:cNvSpPr>
          <p:nvPr>
            <p:ph type="ctrTitle"/>
          </p:nvPr>
        </p:nvSpPr>
        <p:spPr>
          <a:xfrm>
            <a:off x="774441" y="531845"/>
            <a:ext cx="11066106" cy="466531"/>
          </a:xfrm>
        </p:spPr>
        <p:txBody>
          <a:bodyPr>
            <a:noAutofit/>
          </a:bodyPr>
          <a:lstStyle/>
          <a:p>
            <a:r>
              <a:rPr lang="lt-LT" sz="1600" b="1" dirty="0">
                <a:solidFill>
                  <a:schemeClr val="accent1">
                    <a:lumMod val="75000"/>
                  </a:schemeClr>
                </a:solidFill>
              </a:rPr>
              <a:t>Realizacja działań przez EUWT w roku 2025 r. </a:t>
            </a:r>
            <a:br>
              <a:rPr lang="lt-LT" sz="1600" b="1" dirty="0">
                <a:solidFill>
                  <a:schemeClr val="accent1">
                    <a:lumMod val="75000"/>
                  </a:schemeClr>
                </a:solidFill>
              </a:rPr>
            </a:br>
            <a:r>
              <a:rPr lang="lt-LT" sz="1600" b="1" dirty="0">
                <a:solidFill>
                  <a:schemeClr val="accent1">
                    <a:lumMod val="75000"/>
                  </a:schemeClr>
                </a:solidFill>
              </a:rPr>
              <a:t>ETBG veikla 2025 m. </a:t>
            </a:r>
            <a:endParaRPr lang="pl-PL" sz="1600" b="1" dirty="0">
              <a:solidFill>
                <a:schemeClr val="accent1">
                  <a:lumMod val="75000"/>
                </a:schemeClr>
              </a:solidFill>
            </a:endParaRPr>
          </a:p>
        </p:txBody>
      </p:sp>
      <p:sp>
        <p:nvSpPr>
          <p:cNvPr id="3" name="Podtytuł 2">
            <a:extLst>
              <a:ext uri="{FF2B5EF4-FFF2-40B4-BE49-F238E27FC236}">
                <a16:creationId xmlns:a16="http://schemas.microsoft.com/office/drawing/2014/main" id="{3CE8E543-3086-0847-D8BB-00886C6CE858}"/>
              </a:ext>
            </a:extLst>
          </p:cNvPr>
          <p:cNvSpPr>
            <a:spLocks noGrp="1"/>
          </p:cNvSpPr>
          <p:nvPr>
            <p:ph type="subTitle" idx="1"/>
          </p:nvPr>
        </p:nvSpPr>
        <p:spPr>
          <a:xfrm>
            <a:off x="774441" y="1046375"/>
            <a:ext cx="9587060" cy="1898636"/>
          </a:xfrm>
        </p:spPr>
        <p:txBody>
          <a:bodyPr>
            <a:normAutofit fontScale="25000" lnSpcReduction="20000"/>
          </a:bodyPr>
          <a:lstStyle/>
          <a:p>
            <a:pPr marL="285750" indent="-285750">
              <a:buFont typeface="Wingdings" panose="05000000000000000000" pitchFamily="2" charset="2"/>
              <a:buChar char="§"/>
            </a:pPr>
            <a:endParaRPr lang="pl-PL" dirty="0"/>
          </a:p>
          <a:p>
            <a:pPr algn="just">
              <a:lnSpc>
                <a:spcPct val="170000"/>
              </a:lnSpc>
            </a:pPr>
            <a:r>
              <a:rPr lang="pl-PL" sz="5600" dirty="0"/>
              <a:t>26-30.05.2025 r. – </a:t>
            </a:r>
            <a:r>
              <a:rPr lang="pl-PL" sz="5600" u="sng" dirty="0"/>
              <a:t>wizyta studyjna przedstawicieli EUWT </a:t>
            </a:r>
            <a:r>
              <a:rPr lang="pl-PL" sz="5600" dirty="0"/>
              <a:t>– Prezesa i Dyrektora oraz przedstawicieli z </a:t>
            </a:r>
            <a:r>
              <a:rPr lang="pl-PL" sz="5600" dirty="0" err="1"/>
              <a:t>Lazdijai</a:t>
            </a:r>
            <a:r>
              <a:rPr lang="pl-PL" sz="5600" dirty="0"/>
              <a:t> – w Brukseli i Luksemburgu (w ramach projektu INTERREG </a:t>
            </a:r>
            <a:r>
              <a:rPr lang="pl-PL" sz="5600" dirty="0" err="1"/>
              <a:t>Lietuva</a:t>
            </a:r>
            <a:r>
              <a:rPr lang="pl-PL" sz="5600" dirty="0"/>
              <a:t>-Polska realizowanego przez Gminę Puńsk i Administrację Samorządu </a:t>
            </a:r>
            <a:r>
              <a:rPr lang="pl-PL" sz="5600" dirty="0" err="1"/>
              <a:t>Lazdijai</a:t>
            </a:r>
            <a:r>
              <a:rPr lang="pl-PL" sz="5600" dirty="0"/>
              <a:t>). Spotkania w: Komitecie Regionów (Klaus </a:t>
            </a:r>
            <a:r>
              <a:rPr lang="pl-PL" sz="5600" dirty="0" err="1"/>
              <a:t>Boele</a:t>
            </a:r>
            <a:r>
              <a:rPr lang="pl-PL" sz="5600" dirty="0"/>
              <a:t>), DG REGIO (Ricardo Ferreira, Anna Modzelewska, </a:t>
            </a:r>
            <a:r>
              <a:rPr lang="pl-PL" sz="5600" dirty="0" err="1"/>
              <a:t>Beate</a:t>
            </a:r>
            <a:r>
              <a:rPr lang="pl-PL" sz="5600" dirty="0"/>
              <a:t> Grajnert); Dom Polski Wschodniej, ESPON EGTC (Luxemburg), EGTC </a:t>
            </a:r>
            <a:r>
              <a:rPr lang="pl-PL" sz="5600" dirty="0" err="1"/>
              <a:t>Euregio</a:t>
            </a:r>
            <a:r>
              <a:rPr lang="pl-PL" sz="5600" dirty="0"/>
              <a:t> Meuse-</a:t>
            </a:r>
            <a:r>
              <a:rPr lang="pl-PL" sz="5600" dirty="0" err="1"/>
              <a:t>Rhine</a:t>
            </a:r>
            <a:r>
              <a:rPr lang="pl-PL" sz="5600" dirty="0"/>
              <a:t>, EGTC </a:t>
            </a:r>
            <a:r>
              <a:rPr lang="pl-PL" sz="5600" dirty="0" err="1"/>
              <a:t>Secretariat</a:t>
            </a:r>
            <a:r>
              <a:rPr lang="pl-PL" sz="5600" dirty="0"/>
              <a:t> of the Grande </a:t>
            </a:r>
            <a:r>
              <a:rPr lang="pl-PL" sz="5600" dirty="0" err="1"/>
              <a:t>Région</a:t>
            </a:r>
            <a:r>
              <a:rPr lang="lt-LT" sz="5600" dirty="0"/>
              <a:t> w ramach projektu pt. „Empowering cross-border communities in Polish-Lithuanian Functional Area”, Nr LTPL00271 („Wzmacnianie pozycji społeczności transgranicznych w Polsko-Litewskim Obszarze Funkcjonalnym”) w ramach Programu INTERREG Lietuva-Polska 2021-2027 realizowanego przez Gmin</a:t>
            </a:r>
            <a:r>
              <a:rPr lang="pl-PL" sz="5600" dirty="0"/>
              <a:t>ę Puńsk i  Administrację Rejonu </a:t>
            </a:r>
            <a:r>
              <a:rPr lang="pl-PL" sz="5600" dirty="0" err="1"/>
              <a:t>Lazdijai</a:t>
            </a:r>
            <a:endParaRPr lang="pl-PL" sz="5600" dirty="0"/>
          </a:p>
          <a:p>
            <a:pPr>
              <a:lnSpc>
                <a:spcPct val="170000"/>
              </a:lnSpc>
            </a:pPr>
            <a:endParaRPr lang="pl-PL" dirty="0"/>
          </a:p>
          <a:p>
            <a:endParaRPr lang="pl-PL" dirty="0"/>
          </a:p>
          <a:p>
            <a:endParaRPr lang="pl-PL" dirty="0"/>
          </a:p>
        </p:txBody>
      </p:sp>
      <p:sp>
        <p:nvSpPr>
          <p:cNvPr id="6" name="pole tekstowe 5">
            <a:extLst>
              <a:ext uri="{FF2B5EF4-FFF2-40B4-BE49-F238E27FC236}">
                <a16:creationId xmlns:a16="http://schemas.microsoft.com/office/drawing/2014/main" id="{A07C6A60-69D8-65F1-9CFF-14313A139FD0}"/>
              </a:ext>
            </a:extLst>
          </p:cNvPr>
          <p:cNvSpPr txBox="1"/>
          <p:nvPr/>
        </p:nvSpPr>
        <p:spPr>
          <a:xfrm>
            <a:off x="2321350" y="4082671"/>
            <a:ext cx="8877694" cy="2585323"/>
          </a:xfrm>
          <a:prstGeom prst="rect">
            <a:avLst/>
          </a:prstGeom>
          <a:noFill/>
        </p:spPr>
        <p:txBody>
          <a:bodyPr wrap="square">
            <a:spAutoFit/>
          </a:bodyPr>
          <a:lstStyle/>
          <a:p>
            <a:pPr algn="just"/>
            <a:r>
              <a:rPr lang="lt-LT" dirty="0"/>
              <a:t>2025 m. gegužės 26–30 d. – ETBG atstovų – pirmininko ir direktoriaus bei Lazdijai atstovų – </a:t>
            </a:r>
            <a:r>
              <a:rPr lang="lt-LT" u="sng" dirty="0"/>
              <a:t>studijų vizitas </a:t>
            </a:r>
            <a:r>
              <a:rPr lang="lt-LT" dirty="0"/>
              <a:t>Briuselyje ir Liuksemburge. Susitikimai: Regionų komitete (Klaus Boele), DG REGIO (Ricardo Ferreira, Anna Modzelewska, Beate Grajnert); Rytų Lenkijos namuose, ESPON EGTC (Liuksemburgas), EGTC Euregio Meuse-Rhine, EGTC Grande Région sekretoriate.  pagal projektą „Empowering cross-border communities in Polish-Lithuanian Functional Area” (Nr. LTPL00271 („Stiprinant tarpvalstybinių bendruomenių pozicijas Lenkijos ir Lietuvos funkciniame regione”) pagal INTERREG Lietuva-Polska 2021-2027 programą, įgyvendinamą Puńsk savivaldybės ir  Lazdijai rajono administracijos</a:t>
            </a:r>
          </a:p>
        </p:txBody>
      </p:sp>
      <p:pic>
        <p:nvPicPr>
          <p:cNvPr id="5" name="Obraz 4" descr="Obraz zawierający tekst, Czcionka, zrzut ekranu, Jaskrawoniebieski&#10;&#10;Zawartość wygenerowana przez AI może być niepoprawna.">
            <a:extLst>
              <a:ext uri="{FF2B5EF4-FFF2-40B4-BE49-F238E27FC236}">
                <a16:creationId xmlns:a16="http://schemas.microsoft.com/office/drawing/2014/main" id="{F7D854E6-7EB5-3FCB-5C6E-EAB1296D79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1461" y="327722"/>
            <a:ext cx="2900172" cy="874776"/>
          </a:xfrm>
          <a:prstGeom prst="rect">
            <a:avLst/>
          </a:prstGeom>
        </p:spPr>
      </p:pic>
    </p:spTree>
    <p:extLst>
      <p:ext uri="{BB962C8B-B14F-4D97-AF65-F5344CB8AC3E}">
        <p14:creationId xmlns:p14="http://schemas.microsoft.com/office/powerpoint/2010/main" val="362676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33CBE-6F48-BBB5-8D51-7B679399FE8A}"/>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784C56C7-AA7E-96E2-822D-19E937398007}"/>
              </a:ext>
            </a:extLst>
          </p:cNvPr>
          <p:cNvSpPr>
            <a:spLocks noGrp="1"/>
          </p:cNvSpPr>
          <p:nvPr>
            <p:ph type="ctrTitle"/>
          </p:nvPr>
        </p:nvSpPr>
        <p:spPr>
          <a:xfrm>
            <a:off x="774441" y="531845"/>
            <a:ext cx="11066106" cy="466531"/>
          </a:xfrm>
        </p:spPr>
        <p:txBody>
          <a:bodyPr>
            <a:noAutofit/>
          </a:bodyPr>
          <a:lstStyle/>
          <a:p>
            <a:r>
              <a:rPr lang="lt-LT" sz="1600" b="1" dirty="0">
                <a:solidFill>
                  <a:schemeClr val="accent1">
                    <a:lumMod val="75000"/>
                  </a:schemeClr>
                </a:solidFill>
              </a:rPr>
              <a:t>Realizacja działań przez EUWT w roku 2025 r. </a:t>
            </a:r>
            <a:br>
              <a:rPr lang="lt-LT" sz="1600" b="1" dirty="0">
                <a:solidFill>
                  <a:schemeClr val="accent1">
                    <a:lumMod val="75000"/>
                  </a:schemeClr>
                </a:solidFill>
              </a:rPr>
            </a:br>
            <a:r>
              <a:rPr lang="lt-LT" sz="1600" b="1" dirty="0">
                <a:solidFill>
                  <a:schemeClr val="accent1">
                    <a:lumMod val="75000"/>
                  </a:schemeClr>
                </a:solidFill>
              </a:rPr>
              <a:t>ETBG veikla 2025 m.</a:t>
            </a:r>
            <a:endParaRPr lang="pl-PL" sz="1600" b="1" dirty="0">
              <a:solidFill>
                <a:schemeClr val="accent1">
                  <a:lumMod val="75000"/>
                </a:schemeClr>
              </a:solidFill>
            </a:endParaRPr>
          </a:p>
        </p:txBody>
      </p:sp>
      <p:sp>
        <p:nvSpPr>
          <p:cNvPr id="3" name="Podtytuł 2">
            <a:extLst>
              <a:ext uri="{FF2B5EF4-FFF2-40B4-BE49-F238E27FC236}">
                <a16:creationId xmlns:a16="http://schemas.microsoft.com/office/drawing/2014/main" id="{13DEF8C6-515B-C663-00C2-48425B90E16C}"/>
              </a:ext>
            </a:extLst>
          </p:cNvPr>
          <p:cNvSpPr>
            <a:spLocks noGrp="1"/>
          </p:cNvSpPr>
          <p:nvPr>
            <p:ph type="subTitle" idx="1"/>
          </p:nvPr>
        </p:nvSpPr>
        <p:spPr>
          <a:xfrm>
            <a:off x="774441" y="1046375"/>
            <a:ext cx="4372594" cy="466531"/>
          </a:xfrm>
        </p:spPr>
        <p:txBody>
          <a:bodyPr>
            <a:normAutofit fontScale="25000" lnSpcReduction="20000"/>
          </a:bodyPr>
          <a:lstStyle/>
          <a:p>
            <a:pPr marL="285750" indent="-285750">
              <a:buFont typeface="Wingdings" panose="05000000000000000000" pitchFamily="2" charset="2"/>
              <a:buChar char="§"/>
            </a:pPr>
            <a:endParaRPr lang="pl-PL" dirty="0"/>
          </a:p>
          <a:p>
            <a:pPr algn="just">
              <a:lnSpc>
                <a:spcPct val="170000"/>
              </a:lnSpc>
            </a:pPr>
            <a:r>
              <a:rPr lang="pl-PL" sz="4800" dirty="0"/>
              <a:t>26-30.05.2025 r. – </a:t>
            </a:r>
            <a:r>
              <a:rPr lang="pl-PL" sz="4800" u="sng" dirty="0"/>
              <a:t>wizyta studyjna</a:t>
            </a:r>
            <a:endParaRPr lang="pl-PL" sz="3600" dirty="0"/>
          </a:p>
          <a:p>
            <a:endParaRPr lang="pl-PL" dirty="0"/>
          </a:p>
        </p:txBody>
      </p:sp>
      <p:pic>
        <p:nvPicPr>
          <p:cNvPr id="5" name="Obraz 4" descr="Obraz zawierający tekst, Czcionka, zrzut ekranu, Jaskrawoniebieski&#10;&#10;Zawartość wygenerowana przez AI może być niepoprawna.">
            <a:extLst>
              <a:ext uri="{FF2B5EF4-FFF2-40B4-BE49-F238E27FC236}">
                <a16:creationId xmlns:a16="http://schemas.microsoft.com/office/drawing/2014/main" id="{5C961FD7-514C-916B-0785-7AC3AC2D6E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1525" y="327722"/>
            <a:ext cx="2900172" cy="874776"/>
          </a:xfrm>
          <a:prstGeom prst="rect">
            <a:avLst/>
          </a:prstGeom>
        </p:spPr>
      </p:pic>
      <p:pic>
        <p:nvPicPr>
          <p:cNvPr id="7" name="Obraz 6" descr="Obraz zawierający ubrania, człowiek, garnitur, osoba&#10;&#10;Zawartość wygenerowana przez AI może być niepoprawna.">
            <a:extLst>
              <a:ext uri="{FF2B5EF4-FFF2-40B4-BE49-F238E27FC236}">
                <a16:creationId xmlns:a16="http://schemas.microsoft.com/office/drawing/2014/main" id="{E92CF6B9-2666-3BDE-2B00-B624171B50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8237" y="1279640"/>
            <a:ext cx="7453460" cy="5590096"/>
          </a:xfrm>
          <a:prstGeom prst="rect">
            <a:avLst/>
          </a:prstGeom>
        </p:spPr>
      </p:pic>
    </p:spTree>
    <p:extLst>
      <p:ext uri="{BB962C8B-B14F-4D97-AF65-F5344CB8AC3E}">
        <p14:creationId xmlns:p14="http://schemas.microsoft.com/office/powerpoint/2010/main" val="1662545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CF62C-348A-712B-0FDB-81242574D8DF}"/>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B017EE7E-14DB-9758-2543-4681029942CF}"/>
              </a:ext>
            </a:extLst>
          </p:cNvPr>
          <p:cNvSpPr>
            <a:spLocks noGrp="1"/>
          </p:cNvSpPr>
          <p:nvPr>
            <p:ph type="ctrTitle"/>
          </p:nvPr>
        </p:nvSpPr>
        <p:spPr>
          <a:xfrm>
            <a:off x="839755" y="304380"/>
            <a:ext cx="11066106" cy="466531"/>
          </a:xfrm>
        </p:spPr>
        <p:txBody>
          <a:bodyPr>
            <a:noAutofit/>
          </a:bodyPr>
          <a:lstStyle/>
          <a:p>
            <a:r>
              <a:rPr lang="lt-LT" sz="1400" b="1" dirty="0">
                <a:solidFill>
                  <a:schemeClr val="accent1">
                    <a:lumMod val="75000"/>
                  </a:schemeClr>
                </a:solidFill>
              </a:rPr>
              <a:t>Realizacja działań przez EUWT w 2025 r. </a:t>
            </a:r>
            <a:br>
              <a:rPr lang="lt-LT" sz="1400" b="1" dirty="0">
                <a:solidFill>
                  <a:schemeClr val="accent1">
                    <a:lumMod val="75000"/>
                  </a:schemeClr>
                </a:solidFill>
              </a:rPr>
            </a:br>
            <a:r>
              <a:rPr lang="lt-LT" sz="1400" b="1" dirty="0">
                <a:solidFill>
                  <a:schemeClr val="accent1">
                    <a:lumMod val="75000"/>
                  </a:schemeClr>
                </a:solidFill>
              </a:rPr>
              <a:t>ETBG veikla 2025 m. laikotarpiu</a:t>
            </a:r>
            <a:endParaRPr lang="pl-PL" sz="1400" b="1" dirty="0">
              <a:solidFill>
                <a:schemeClr val="accent1">
                  <a:lumMod val="75000"/>
                </a:schemeClr>
              </a:solidFill>
            </a:endParaRPr>
          </a:p>
        </p:txBody>
      </p:sp>
      <p:sp>
        <p:nvSpPr>
          <p:cNvPr id="5" name="Podtytuł 2">
            <a:extLst>
              <a:ext uri="{FF2B5EF4-FFF2-40B4-BE49-F238E27FC236}">
                <a16:creationId xmlns:a16="http://schemas.microsoft.com/office/drawing/2014/main" id="{28318658-7C47-7555-00D0-17D8965A1BA2}"/>
              </a:ext>
            </a:extLst>
          </p:cNvPr>
          <p:cNvSpPr txBox="1">
            <a:spLocks/>
          </p:cNvSpPr>
          <p:nvPr/>
        </p:nvSpPr>
        <p:spPr>
          <a:xfrm>
            <a:off x="1672496" y="20061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9" name="Podtytuł 2">
            <a:extLst>
              <a:ext uri="{FF2B5EF4-FFF2-40B4-BE49-F238E27FC236}">
                <a16:creationId xmlns:a16="http://schemas.microsoft.com/office/drawing/2014/main" id="{383FBC9B-F228-4C6B-E04E-38ACDBC57924}"/>
              </a:ext>
            </a:extLst>
          </p:cNvPr>
          <p:cNvSpPr txBox="1">
            <a:spLocks/>
          </p:cNvSpPr>
          <p:nvPr/>
        </p:nvSpPr>
        <p:spPr>
          <a:xfrm>
            <a:off x="1824896" y="21585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pic>
        <p:nvPicPr>
          <p:cNvPr id="11" name="Obraz 10" descr="Obraz zawierający symbol, Grafika, logo, ciemność&#10;&#10;Zawartość wygenerowana przez AI może być niepoprawna.">
            <a:extLst>
              <a:ext uri="{FF2B5EF4-FFF2-40B4-BE49-F238E27FC236}">
                <a16:creationId xmlns:a16="http://schemas.microsoft.com/office/drawing/2014/main" id="{0CD08DBC-4BD2-48A4-DD04-1A70874A4D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333" y="121287"/>
            <a:ext cx="2815472" cy="2815472"/>
          </a:xfrm>
          <a:prstGeom prst="rect">
            <a:avLst/>
          </a:prstGeom>
        </p:spPr>
      </p:pic>
      <p:pic>
        <p:nvPicPr>
          <p:cNvPr id="14" name="Obraz 13" descr="Obraz zawierający symbol, Grafika, ciemność, logo&#10;&#10;Zawartość wygenerowana przez AI może być niepoprawna.">
            <a:extLst>
              <a:ext uri="{FF2B5EF4-FFF2-40B4-BE49-F238E27FC236}">
                <a16:creationId xmlns:a16="http://schemas.microsoft.com/office/drawing/2014/main" id="{F23710A2-6197-5541-13CE-C825B5CA79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2263" y="185017"/>
            <a:ext cx="2737721" cy="2737721"/>
          </a:xfrm>
          <a:prstGeom prst="rect">
            <a:avLst/>
          </a:prstGeom>
        </p:spPr>
      </p:pic>
      <p:pic>
        <p:nvPicPr>
          <p:cNvPr id="16" name="Obraz 15" descr="Obraz zawierający symbol, Grafika, logo, ciemność&#10;&#10;Zawartość wygenerowana przez AI może być niepoprawna.">
            <a:extLst>
              <a:ext uri="{FF2B5EF4-FFF2-40B4-BE49-F238E27FC236}">
                <a16:creationId xmlns:a16="http://schemas.microsoft.com/office/drawing/2014/main" id="{89A4A992-8C86-3690-17D8-FFA54BD307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5227" y="82267"/>
            <a:ext cx="2893512" cy="2893512"/>
          </a:xfrm>
          <a:prstGeom prst="rect">
            <a:avLst/>
          </a:prstGeom>
        </p:spPr>
      </p:pic>
      <p:pic>
        <p:nvPicPr>
          <p:cNvPr id="18" name="Obraz 17" descr="Obraz zawierający symbol, Grafika, logo, Czcionka&#10;&#10;Zawartość wygenerowana przez AI może być niepoprawna.">
            <a:extLst>
              <a:ext uri="{FF2B5EF4-FFF2-40B4-BE49-F238E27FC236}">
                <a16:creationId xmlns:a16="http://schemas.microsoft.com/office/drawing/2014/main" id="{8D260444-9974-6CC1-BB30-BC46451414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615" y="1751775"/>
            <a:ext cx="3225756" cy="3225756"/>
          </a:xfrm>
          <a:prstGeom prst="rect">
            <a:avLst/>
          </a:prstGeom>
        </p:spPr>
      </p:pic>
      <p:sp>
        <p:nvSpPr>
          <p:cNvPr id="20" name="pole tekstowe 19">
            <a:extLst>
              <a:ext uri="{FF2B5EF4-FFF2-40B4-BE49-F238E27FC236}">
                <a16:creationId xmlns:a16="http://schemas.microsoft.com/office/drawing/2014/main" id="{9012A5F1-5F21-C553-9571-16D1893BBCD6}"/>
              </a:ext>
            </a:extLst>
          </p:cNvPr>
          <p:cNvSpPr txBox="1"/>
          <p:nvPr/>
        </p:nvSpPr>
        <p:spPr>
          <a:xfrm>
            <a:off x="4088751" y="2373704"/>
            <a:ext cx="7163967" cy="2062103"/>
          </a:xfrm>
          <a:prstGeom prst="rect">
            <a:avLst/>
          </a:prstGeom>
          <a:noFill/>
        </p:spPr>
        <p:txBody>
          <a:bodyPr wrap="square">
            <a:spAutoFit/>
          </a:bodyPr>
          <a:lstStyle/>
          <a:p>
            <a:pPr algn="just"/>
            <a:r>
              <a:rPr lang="pl-PL" sz="1600" dirty="0"/>
              <a:t>Logo i księga znaku powstało w ramach projektu pt. </a:t>
            </a:r>
            <a:r>
              <a:rPr lang="pl-PL" sz="1600" u="sng" dirty="0"/>
              <a:t>„Upowszechnienie i rozwój działalności Europejskiego Ugrupowania Współpracy Terytorialnej pn. „Polsko-Litewski transgraniczny obszar funkcjonalny” </a:t>
            </a:r>
            <a:r>
              <a:rPr lang="pl-PL" sz="1600" dirty="0"/>
              <a:t>współfinansowanego przez Samorząd Województwa Podlaskiego w ramach konkursu pn. „Wsparcie współpracy z zagranicą jednostek samorządu terytorialnego w województwie podlaskim w 2025 roku”, realizowanego przez Gminę Puńsk w partnerstwie z Samorządem Rejonu </a:t>
            </a:r>
            <a:r>
              <a:rPr lang="pl-PL" sz="1600" dirty="0" err="1"/>
              <a:t>Lazdijai</a:t>
            </a:r>
            <a:r>
              <a:rPr lang="pl-PL" sz="1600" dirty="0"/>
              <a:t>.</a:t>
            </a:r>
          </a:p>
        </p:txBody>
      </p:sp>
      <p:sp>
        <p:nvSpPr>
          <p:cNvPr id="22" name="pole tekstowe 21">
            <a:extLst>
              <a:ext uri="{FF2B5EF4-FFF2-40B4-BE49-F238E27FC236}">
                <a16:creationId xmlns:a16="http://schemas.microsoft.com/office/drawing/2014/main" id="{EB2A58B4-BFFD-4166-493A-AE5BC9E069AB}"/>
              </a:ext>
            </a:extLst>
          </p:cNvPr>
          <p:cNvSpPr txBox="1"/>
          <p:nvPr/>
        </p:nvSpPr>
        <p:spPr>
          <a:xfrm>
            <a:off x="1957140" y="4863701"/>
            <a:ext cx="8831335" cy="1754326"/>
          </a:xfrm>
          <a:prstGeom prst="rect">
            <a:avLst/>
          </a:prstGeom>
          <a:noFill/>
        </p:spPr>
        <p:txBody>
          <a:bodyPr wrap="square">
            <a:spAutoFit/>
          </a:bodyPr>
          <a:lstStyle/>
          <a:p>
            <a:pPr algn="just"/>
            <a:r>
              <a:rPr lang="pl-PL" dirty="0" err="1"/>
              <a:t>Logotipas</a:t>
            </a:r>
            <a:r>
              <a:rPr lang="pl-PL" dirty="0"/>
              <a:t> </a:t>
            </a:r>
            <a:r>
              <a:rPr lang="pl-PL" dirty="0" err="1"/>
              <a:t>ir</a:t>
            </a:r>
            <a:r>
              <a:rPr lang="pl-PL" dirty="0"/>
              <a:t> </a:t>
            </a:r>
            <a:r>
              <a:rPr lang="pl-PL" dirty="0" err="1"/>
              <a:t>vizualinio</a:t>
            </a:r>
            <a:r>
              <a:rPr lang="pl-PL" dirty="0"/>
              <a:t> </a:t>
            </a:r>
            <a:r>
              <a:rPr lang="pl-PL" dirty="0" err="1"/>
              <a:t>identiteto</a:t>
            </a:r>
            <a:r>
              <a:rPr lang="pl-PL" dirty="0"/>
              <a:t> </a:t>
            </a:r>
            <a:r>
              <a:rPr lang="pl-PL" dirty="0" err="1"/>
              <a:t>vadovas</a:t>
            </a:r>
            <a:r>
              <a:rPr lang="pl-PL" dirty="0"/>
              <a:t> suk</a:t>
            </a:r>
            <a:r>
              <a:rPr lang="lt-LT" dirty="0"/>
              <a:t>u</a:t>
            </a:r>
            <a:r>
              <a:rPr lang="pl-PL" dirty="0" err="1"/>
              <a:t>rti</a:t>
            </a:r>
            <a:r>
              <a:rPr lang="pl-PL" dirty="0"/>
              <a:t> d</a:t>
            </a:r>
            <a:r>
              <a:rPr lang="lt-LT" dirty="0"/>
              <a:t>ėka </a:t>
            </a:r>
            <a:r>
              <a:rPr lang="lt-LT" u="sng" dirty="0"/>
              <a:t>"Europos teritorinio bendradarbiavimo grupės "Lenkijos ir Lietuvos pasienio funkcinė zona" veiklos sklaida ir plėtra„ </a:t>
            </a:r>
            <a:r>
              <a:rPr lang="lt-LT" dirty="0"/>
              <a:t>projekto, bendrai  finansuojamo Palenkės vaivadijos savivaldybės pagal</a:t>
            </a:r>
            <a:r>
              <a:rPr lang="pl-PL" dirty="0"/>
              <a:t> </a:t>
            </a:r>
            <a:r>
              <a:rPr lang="lt-LT" dirty="0"/>
              <a:t>konkursą "Palenkės vaivadijos savivaldybių bendradarbiavimo su užsieniu stiprinimas 2025 m„</a:t>
            </a:r>
            <a:r>
              <a:rPr lang="pl-PL" dirty="0"/>
              <a:t>. Projekt</a:t>
            </a:r>
            <a:r>
              <a:rPr lang="lt-LT" dirty="0"/>
              <a:t>ą</a:t>
            </a:r>
            <a:r>
              <a:rPr lang="pl-PL" dirty="0"/>
              <a:t> </a:t>
            </a:r>
            <a:r>
              <a:rPr lang="lt-LT" dirty="0"/>
              <a:t>įgyvendiną Punsko savivaldybė partnerystėi su Lazdijų rajono savivaldybė.  </a:t>
            </a:r>
            <a:endParaRPr lang="pl-PL" dirty="0"/>
          </a:p>
        </p:txBody>
      </p:sp>
      <p:pic>
        <p:nvPicPr>
          <p:cNvPr id="3" name="Obraz 2">
            <a:extLst>
              <a:ext uri="{FF2B5EF4-FFF2-40B4-BE49-F238E27FC236}">
                <a16:creationId xmlns:a16="http://schemas.microsoft.com/office/drawing/2014/main" id="{BF22C9B8-5E99-4490-0C82-C85F69A7418B}"/>
              </a:ext>
            </a:extLst>
          </p:cNvPr>
          <p:cNvPicPr>
            <a:picLocks noChangeAspect="1"/>
          </p:cNvPicPr>
          <p:nvPr/>
        </p:nvPicPr>
        <p:blipFill>
          <a:blip r:embed="rId6"/>
          <a:stretch>
            <a:fillRect/>
          </a:stretch>
        </p:blipFill>
        <p:spPr>
          <a:xfrm>
            <a:off x="10276056" y="194895"/>
            <a:ext cx="1468928" cy="685499"/>
          </a:xfrm>
          <a:prstGeom prst="rect">
            <a:avLst/>
          </a:prstGeom>
        </p:spPr>
      </p:pic>
    </p:spTree>
    <p:extLst>
      <p:ext uri="{BB962C8B-B14F-4D97-AF65-F5344CB8AC3E}">
        <p14:creationId xmlns:p14="http://schemas.microsoft.com/office/powerpoint/2010/main" val="835462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B629F-0F36-12A9-58D6-16115F3D9F74}"/>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3D4FD475-ECCD-9F12-F5BE-D40B1971C93B}"/>
              </a:ext>
            </a:extLst>
          </p:cNvPr>
          <p:cNvSpPr>
            <a:spLocks noGrp="1"/>
          </p:cNvSpPr>
          <p:nvPr>
            <p:ph type="ctrTitle"/>
          </p:nvPr>
        </p:nvSpPr>
        <p:spPr>
          <a:xfrm>
            <a:off x="839755" y="304380"/>
            <a:ext cx="11066106" cy="466531"/>
          </a:xfrm>
        </p:spPr>
        <p:txBody>
          <a:bodyPr>
            <a:noAutofit/>
          </a:bodyPr>
          <a:lstStyle/>
          <a:p>
            <a:r>
              <a:rPr lang="lt-LT" sz="1400" b="1" dirty="0">
                <a:solidFill>
                  <a:schemeClr val="accent1">
                    <a:lumMod val="75000"/>
                  </a:schemeClr>
                </a:solidFill>
              </a:rPr>
              <a:t>Realizacja działań przez EUWT w </a:t>
            </a:r>
            <a:r>
              <a:rPr lang="pl-PL" sz="1400" b="1" dirty="0">
                <a:solidFill>
                  <a:schemeClr val="accent1">
                    <a:lumMod val="75000"/>
                  </a:schemeClr>
                </a:solidFill>
              </a:rPr>
              <a:t>roku</a:t>
            </a:r>
            <a:r>
              <a:rPr lang="lt-LT" sz="1400" b="1" dirty="0">
                <a:solidFill>
                  <a:schemeClr val="accent1">
                    <a:lumMod val="75000"/>
                  </a:schemeClr>
                </a:solidFill>
              </a:rPr>
              <a:t> 2025 r. </a:t>
            </a:r>
            <a:br>
              <a:rPr lang="lt-LT" sz="1400" b="1" dirty="0">
                <a:solidFill>
                  <a:schemeClr val="accent1">
                    <a:lumMod val="75000"/>
                  </a:schemeClr>
                </a:solidFill>
              </a:rPr>
            </a:br>
            <a:r>
              <a:rPr lang="lt-LT" sz="1400" b="1" dirty="0">
                <a:solidFill>
                  <a:schemeClr val="accent1">
                    <a:lumMod val="75000"/>
                  </a:schemeClr>
                </a:solidFill>
              </a:rPr>
              <a:t>ETBG veikla 2025 m. </a:t>
            </a:r>
            <a:endParaRPr lang="pl-PL" sz="1400" b="1" dirty="0">
              <a:solidFill>
                <a:schemeClr val="accent1">
                  <a:lumMod val="75000"/>
                </a:schemeClr>
              </a:solidFill>
            </a:endParaRPr>
          </a:p>
        </p:txBody>
      </p:sp>
      <p:sp>
        <p:nvSpPr>
          <p:cNvPr id="5" name="Podtytuł 2">
            <a:extLst>
              <a:ext uri="{FF2B5EF4-FFF2-40B4-BE49-F238E27FC236}">
                <a16:creationId xmlns:a16="http://schemas.microsoft.com/office/drawing/2014/main" id="{6A30281E-1603-2CD3-9CB7-31892060DB10}"/>
              </a:ext>
            </a:extLst>
          </p:cNvPr>
          <p:cNvSpPr txBox="1">
            <a:spLocks/>
          </p:cNvSpPr>
          <p:nvPr/>
        </p:nvSpPr>
        <p:spPr>
          <a:xfrm>
            <a:off x="1672496" y="20061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9" name="Podtytuł 2">
            <a:extLst>
              <a:ext uri="{FF2B5EF4-FFF2-40B4-BE49-F238E27FC236}">
                <a16:creationId xmlns:a16="http://schemas.microsoft.com/office/drawing/2014/main" id="{7D0C7447-8C34-6CC5-DD96-36BEE05B5EDB}"/>
              </a:ext>
            </a:extLst>
          </p:cNvPr>
          <p:cNvSpPr txBox="1">
            <a:spLocks/>
          </p:cNvSpPr>
          <p:nvPr/>
        </p:nvSpPr>
        <p:spPr>
          <a:xfrm>
            <a:off x="1824896" y="21585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20" name="pole tekstowe 19">
            <a:extLst>
              <a:ext uri="{FF2B5EF4-FFF2-40B4-BE49-F238E27FC236}">
                <a16:creationId xmlns:a16="http://schemas.microsoft.com/office/drawing/2014/main" id="{6EC56533-31C0-1C33-48E8-842B98C0B566}"/>
              </a:ext>
            </a:extLst>
          </p:cNvPr>
          <p:cNvSpPr txBox="1"/>
          <p:nvPr/>
        </p:nvSpPr>
        <p:spPr>
          <a:xfrm>
            <a:off x="7079771" y="1219200"/>
            <a:ext cx="4741441" cy="3046988"/>
          </a:xfrm>
          <a:prstGeom prst="rect">
            <a:avLst/>
          </a:prstGeom>
          <a:noFill/>
        </p:spPr>
        <p:txBody>
          <a:bodyPr wrap="square">
            <a:spAutoFit/>
          </a:bodyPr>
          <a:lstStyle/>
          <a:p>
            <a:pPr algn="just"/>
            <a:r>
              <a:rPr lang="pl-PL" sz="1600" dirty="0"/>
              <a:t>Ścianka wystawowa powstała w ramach projektu pt. </a:t>
            </a:r>
            <a:r>
              <a:rPr lang="pl-PL" sz="1600" u="sng" dirty="0"/>
              <a:t>„Upowszechnienie i rozwój działalności Europejskiego Ugrupowania Współpracy Terytorialnej pn. „Polsko-Litewski transgraniczny obszar funkcjonalny” </a:t>
            </a:r>
            <a:r>
              <a:rPr lang="pl-PL" sz="1600" dirty="0"/>
              <a:t>współfinansowanego przez Samorząd Województwa Podlaskiego w ramach konkursu pn. „Wsparcie współpracy z zagranicą jednostek samorządu terytorialnego w województwie podlaskim w 2025 roku”, realizowanego przez Gminę Puńsk w partnerstwie z Samorządem Rejonu </a:t>
            </a:r>
            <a:r>
              <a:rPr lang="pl-PL" sz="1600" dirty="0" err="1"/>
              <a:t>Lazdijai</a:t>
            </a:r>
            <a:r>
              <a:rPr lang="pl-PL" sz="1600" dirty="0"/>
              <a:t>.</a:t>
            </a:r>
          </a:p>
        </p:txBody>
      </p:sp>
      <p:sp>
        <p:nvSpPr>
          <p:cNvPr id="22" name="pole tekstowe 21">
            <a:extLst>
              <a:ext uri="{FF2B5EF4-FFF2-40B4-BE49-F238E27FC236}">
                <a16:creationId xmlns:a16="http://schemas.microsoft.com/office/drawing/2014/main" id="{FCA20D68-E58B-9BD9-4AA4-621AB63B3714}"/>
              </a:ext>
            </a:extLst>
          </p:cNvPr>
          <p:cNvSpPr txBox="1"/>
          <p:nvPr/>
        </p:nvSpPr>
        <p:spPr>
          <a:xfrm>
            <a:off x="1336431" y="5552072"/>
            <a:ext cx="10892221" cy="1077218"/>
          </a:xfrm>
          <a:prstGeom prst="rect">
            <a:avLst/>
          </a:prstGeom>
          <a:noFill/>
        </p:spPr>
        <p:txBody>
          <a:bodyPr wrap="square">
            <a:spAutoFit/>
          </a:bodyPr>
          <a:lstStyle/>
          <a:p>
            <a:pPr algn="just"/>
            <a:r>
              <a:rPr lang="pl-PL" sz="1600" dirty="0" err="1"/>
              <a:t>Ekspozicin</a:t>
            </a:r>
            <a:r>
              <a:rPr lang="lt-LT" sz="1600" dirty="0"/>
              <a:t>ė siena </a:t>
            </a:r>
            <a:r>
              <a:rPr lang="pl-PL" sz="1600" dirty="0"/>
              <a:t>suk</a:t>
            </a:r>
            <a:r>
              <a:rPr lang="lt-LT" sz="1600" dirty="0"/>
              <a:t>u</a:t>
            </a:r>
            <a:r>
              <a:rPr lang="pl-PL" sz="1600" dirty="0" err="1"/>
              <a:t>rt</a:t>
            </a:r>
            <a:r>
              <a:rPr lang="lt-LT" sz="1600" dirty="0"/>
              <a:t>a</a:t>
            </a:r>
            <a:r>
              <a:rPr lang="pl-PL" sz="1600" dirty="0"/>
              <a:t> d</a:t>
            </a:r>
            <a:r>
              <a:rPr lang="lt-LT" sz="1600" dirty="0"/>
              <a:t>ėka </a:t>
            </a:r>
            <a:r>
              <a:rPr lang="lt-LT" sz="1600" u="sng" dirty="0"/>
              <a:t>"Europos teritorinio bendradarbiavimo grupės "Lenkijos ir Lietuvos pasienio funkcinė zona" veiklos sklaida ir plėtra„ </a:t>
            </a:r>
            <a:r>
              <a:rPr lang="lt-LT" sz="1600" dirty="0"/>
              <a:t>projekto, bendrai  finansuojamo Palenkės vaivadijos savivaldybės pagal  konkursą "Palenkės vaivadijos savivaldybių bendradarbiavimo su užsieniu stiprinimas 2025 m„</a:t>
            </a:r>
            <a:r>
              <a:rPr lang="pl-PL" sz="1600" dirty="0"/>
              <a:t>. Projekt</a:t>
            </a:r>
            <a:r>
              <a:rPr lang="lt-LT" sz="1600" dirty="0"/>
              <a:t>ą</a:t>
            </a:r>
            <a:r>
              <a:rPr lang="pl-PL" sz="1600" dirty="0"/>
              <a:t> </a:t>
            </a:r>
            <a:r>
              <a:rPr lang="lt-LT" sz="1600" dirty="0"/>
              <a:t>įgyvendiną Punsko savivaldybė partnerystėi su Lazdijų rajono savivaldybė.  </a:t>
            </a:r>
            <a:endParaRPr lang="pl-PL" sz="1600" dirty="0"/>
          </a:p>
        </p:txBody>
      </p:sp>
      <p:pic>
        <p:nvPicPr>
          <p:cNvPr id="3" name="Obraz 2">
            <a:extLst>
              <a:ext uri="{FF2B5EF4-FFF2-40B4-BE49-F238E27FC236}">
                <a16:creationId xmlns:a16="http://schemas.microsoft.com/office/drawing/2014/main" id="{FE1F6826-1922-428D-3A7C-3CF7D2DE54C9}"/>
              </a:ext>
            </a:extLst>
          </p:cNvPr>
          <p:cNvPicPr>
            <a:picLocks noChangeAspect="1"/>
          </p:cNvPicPr>
          <p:nvPr/>
        </p:nvPicPr>
        <p:blipFill>
          <a:blip r:embed="rId2"/>
          <a:stretch>
            <a:fillRect/>
          </a:stretch>
        </p:blipFill>
        <p:spPr>
          <a:xfrm>
            <a:off x="10276056" y="194895"/>
            <a:ext cx="1468928" cy="685499"/>
          </a:xfrm>
          <a:prstGeom prst="rect">
            <a:avLst/>
          </a:prstGeom>
        </p:spPr>
      </p:pic>
      <p:pic>
        <p:nvPicPr>
          <p:cNvPr id="8" name="Obraz 7" descr="Obraz zawierający tekst, zrzut ekranu, Czcionka, Karmin&#10;&#10;Zawartość wygenerowana przez AI może być niepoprawna.">
            <a:extLst>
              <a:ext uri="{FF2B5EF4-FFF2-40B4-BE49-F238E27FC236}">
                <a16:creationId xmlns:a16="http://schemas.microsoft.com/office/drawing/2014/main" id="{DBA68983-C6F3-0D49-8D78-FE3392C669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9282" y="837666"/>
            <a:ext cx="5988089" cy="4648734"/>
          </a:xfrm>
          <a:prstGeom prst="rect">
            <a:avLst/>
          </a:prstGeom>
        </p:spPr>
      </p:pic>
    </p:spTree>
    <p:extLst>
      <p:ext uri="{BB962C8B-B14F-4D97-AF65-F5344CB8AC3E}">
        <p14:creationId xmlns:p14="http://schemas.microsoft.com/office/powerpoint/2010/main" val="3144267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BAD5C-F6B7-26DA-FAA2-A74DBA8305CA}"/>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762C03BE-9751-0EB4-2A3C-DE74A468E00E}"/>
              </a:ext>
            </a:extLst>
          </p:cNvPr>
          <p:cNvSpPr>
            <a:spLocks noGrp="1"/>
          </p:cNvSpPr>
          <p:nvPr>
            <p:ph type="ctrTitle"/>
          </p:nvPr>
        </p:nvSpPr>
        <p:spPr>
          <a:xfrm>
            <a:off x="839755" y="304380"/>
            <a:ext cx="11066106" cy="466531"/>
          </a:xfrm>
        </p:spPr>
        <p:txBody>
          <a:bodyPr>
            <a:noAutofit/>
          </a:bodyPr>
          <a:lstStyle/>
          <a:p>
            <a:r>
              <a:rPr lang="lt-LT" sz="1400" b="1" dirty="0">
                <a:solidFill>
                  <a:schemeClr val="accent1">
                    <a:lumMod val="75000"/>
                  </a:schemeClr>
                </a:solidFill>
              </a:rPr>
              <a:t>Realizacja działań przez EUWT w </a:t>
            </a:r>
            <a:r>
              <a:rPr lang="pl-PL" sz="1400" b="1" dirty="0">
                <a:solidFill>
                  <a:schemeClr val="accent1">
                    <a:lumMod val="75000"/>
                  </a:schemeClr>
                </a:solidFill>
              </a:rPr>
              <a:t>roku </a:t>
            </a:r>
            <a:r>
              <a:rPr lang="lt-LT" sz="1400" b="1" dirty="0">
                <a:solidFill>
                  <a:schemeClr val="accent1">
                    <a:lumMod val="75000"/>
                  </a:schemeClr>
                </a:solidFill>
              </a:rPr>
              <a:t>2025 r. </a:t>
            </a:r>
            <a:br>
              <a:rPr lang="lt-LT" sz="1400" b="1" dirty="0">
                <a:solidFill>
                  <a:schemeClr val="accent1">
                    <a:lumMod val="75000"/>
                  </a:schemeClr>
                </a:solidFill>
              </a:rPr>
            </a:br>
            <a:r>
              <a:rPr lang="lt-LT" sz="1400" b="1" dirty="0">
                <a:solidFill>
                  <a:schemeClr val="accent1">
                    <a:lumMod val="75000"/>
                  </a:schemeClr>
                </a:solidFill>
              </a:rPr>
              <a:t>ETBG veikla 2025 m. </a:t>
            </a:r>
            <a:endParaRPr lang="pl-PL" sz="1400" b="1" dirty="0">
              <a:solidFill>
                <a:schemeClr val="accent1">
                  <a:lumMod val="75000"/>
                </a:schemeClr>
              </a:solidFill>
            </a:endParaRPr>
          </a:p>
        </p:txBody>
      </p:sp>
      <p:sp>
        <p:nvSpPr>
          <p:cNvPr id="5" name="Podtytuł 2">
            <a:extLst>
              <a:ext uri="{FF2B5EF4-FFF2-40B4-BE49-F238E27FC236}">
                <a16:creationId xmlns:a16="http://schemas.microsoft.com/office/drawing/2014/main" id="{826C6CC8-18CF-7F0C-4EA1-374DF8364DDD}"/>
              </a:ext>
            </a:extLst>
          </p:cNvPr>
          <p:cNvSpPr txBox="1">
            <a:spLocks/>
          </p:cNvSpPr>
          <p:nvPr/>
        </p:nvSpPr>
        <p:spPr>
          <a:xfrm>
            <a:off x="1672496" y="20061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9" name="Podtytuł 2">
            <a:extLst>
              <a:ext uri="{FF2B5EF4-FFF2-40B4-BE49-F238E27FC236}">
                <a16:creationId xmlns:a16="http://schemas.microsoft.com/office/drawing/2014/main" id="{67AB84C7-CB20-B614-610C-808CA298C582}"/>
              </a:ext>
            </a:extLst>
          </p:cNvPr>
          <p:cNvSpPr txBox="1">
            <a:spLocks/>
          </p:cNvSpPr>
          <p:nvPr/>
        </p:nvSpPr>
        <p:spPr>
          <a:xfrm>
            <a:off x="939282" y="912268"/>
            <a:ext cx="8694608" cy="744922"/>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pl-PL" dirty="0"/>
              <a:t>16.07.2025 r. - EUWT oficjalnie zostało członkiem </a:t>
            </a:r>
            <a:r>
              <a:rPr lang="pl-PL" b="1" dirty="0"/>
              <a:t>Platformy Europejskich Ugrupowań Współpracy Terytorialnej Europejskiego Komitetu Regionów </a:t>
            </a:r>
          </a:p>
        </p:txBody>
      </p:sp>
      <p:sp>
        <p:nvSpPr>
          <p:cNvPr id="22" name="pole tekstowe 21">
            <a:extLst>
              <a:ext uri="{FF2B5EF4-FFF2-40B4-BE49-F238E27FC236}">
                <a16:creationId xmlns:a16="http://schemas.microsoft.com/office/drawing/2014/main" id="{6237F57D-55E3-12EF-BE01-CE22226DA031}"/>
              </a:ext>
            </a:extLst>
          </p:cNvPr>
          <p:cNvSpPr txBox="1"/>
          <p:nvPr/>
        </p:nvSpPr>
        <p:spPr>
          <a:xfrm>
            <a:off x="6982374" y="6488668"/>
            <a:ext cx="5209626" cy="369332"/>
          </a:xfrm>
          <a:prstGeom prst="rect">
            <a:avLst/>
          </a:prstGeom>
          <a:solidFill>
            <a:schemeClr val="accent1"/>
          </a:solidFill>
        </p:spPr>
        <p:txBody>
          <a:bodyPr wrap="square">
            <a:spAutoFit/>
          </a:bodyPr>
          <a:lstStyle/>
          <a:p>
            <a:pPr algn="just"/>
            <a:r>
              <a:rPr lang="pl-PL" dirty="0">
                <a:solidFill>
                  <a:schemeClr val="bg1"/>
                </a:solidFill>
              </a:rPr>
              <a:t>https://eur-lex.europa.eu/eli/C/2025/3953/oj</a:t>
            </a:r>
          </a:p>
        </p:txBody>
      </p:sp>
      <p:pic>
        <p:nvPicPr>
          <p:cNvPr id="8" name="Obraz 7">
            <a:extLst>
              <a:ext uri="{FF2B5EF4-FFF2-40B4-BE49-F238E27FC236}">
                <a16:creationId xmlns:a16="http://schemas.microsoft.com/office/drawing/2014/main" id="{DE47A0C2-976A-7B72-FFF5-DD7DDA37961E}"/>
              </a:ext>
            </a:extLst>
          </p:cNvPr>
          <p:cNvPicPr>
            <a:picLocks noChangeAspect="1"/>
          </p:cNvPicPr>
          <p:nvPr/>
        </p:nvPicPr>
        <p:blipFill>
          <a:blip r:embed="rId2"/>
          <a:srcRect l="3981" t="16220" r="5663" b="6667"/>
          <a:stretch>
            <a:fillRect/>
          </a:stretch>
        </p:blipFill>
        <p:spPr>
          <a:xfrm>
            <a:off x="1877154" y="2437037"/>
            <a:ext cx="7562121" cy="4033621"/>
          </a:xfrm>
          <a:prstGeom prst="rect">
            <a:avLst/>
          </a:prstGeom>
        </p:spPr>
      </p:pic>
      <p:pic>
        <p:nvPicPr>
          <p:cNvPr id="11" name="Obraz 10" descr="Obraz zawierający logo, Jaskrawoniebieski, symbol, zrzut ekranu&#10;&#10;Zawartość wygenerowana przez AI może być niepoprawna.">
            <a:extLst>
              <a:ext uri="{FF2B5EF4-FFF2-40B4-BE49-F238E27FC236}">
                <a16:creationId xmlns:a16="http://schemas.microsoft.com/office/drawing/2014/main" id="{25127F74-CA16-B007-22A6-0579B7C61F33}"/>
              </a:ext>
            </a:extLst>
          </p:cNvPr>
          <p:cNvPicPr>
            <a:picLocks noChangeAspect="1"/>
          </p:cNvPicPr>
          <p:nvPr/>
        </p:nvPicPr>
        <p:blipFill>
          <a:blip r:embed="rId3">
            <a:extLst>
              <a:ext uri="{28A0092B-C50C-407E-A947-70E740481C1C}">
                <a14:useLocalDpi xmlns:a14="http://schemas.microsoft.com/office/drawing/2010/main" val="0"/>
              </a:ext>
            </a:extLst>
          </a:blip>
          <a:srcRect l="31507" t="3895" r="31327" b="22817"/>
          <a:stretch>
            <a:fillRect/>
          </a:stretch>
        </p:blipFill>
        <p:spPr>
          <a:xfrm>
            <a:off x="10251104" y="304380"/>
            <a:ext cx="1001614" cy="1131094"/>
          </a:xfrm>
          <a:prstGeom prst="rect">
            <a:avLst/>
          </a:prstGeom>
        </p:spPr>
      </p:pic>
      <p:sp>
        <p:nvSpPr>
          <p:cNvPr id="13" name="pole tekstowe 12">
            <a:extLst>
              <a:ext uri="{FF2B5EF4-FFF2-40B4-BE49-F238E27FC236}">
                <a16:creationId xmlns:a16="http://schemas.microsoft.com/office/drawing/2014/main" id="{95D2657E-AC10-89C2-D944-A49B72D002D3}"/>
              </a:ext>
            </a:extLst>
          </p:cNvPr>
          <p:cNvSpPr txBox="1"/>
          <p:nvPr/>
        </p:nvSpPr>
        <p:spPr>
          <a:xfrm>
            <a:off x="939282" y="1657190"/>
            <a:ext cx="8317840" cy="646331"/>
          </a:xfrm>
          <a:prstGeom prst="rect">
            <a:avLst/>
          </a:prstGeom>
          <a:noFill/>
        </p:spPr>
        <p:txBody>
          <a:bodyPr wrap="square">
            <a:spAutoFit/>
          </a:bodyPr>
          <a:lstStyle/>
          <a:p>
            <a:r>
              <a:rPr lang="lt-LT" dirty="0"/>
              <a:t>2025 m. liepos 16 d. – E</a:t>
            </a:r>
            <a:r>
              <a:rPr lang="pl-PL" dirty="0"/>
              <a:t>TBG</a:t>
            </a:r>
            <a:r>
              <a:rPr lang="lt-LT" dirty="0"/>
              <a:t> oficialiai tapo </a:t>
            </a:r>
            <a:r>
              <a:rPr lang="lt-LT" b="1" dirty="0"/>
              <a:t>Europos regionų komiteto Europos teritorinio bendradarbiavimo grupių platformos </a:t>
            </a:r>
            <a:r>
              <a:rPr lang="lt-LT" dirty="0"/>
              <a:t>nar</a:t>
            </a:r>
            <a:r>
              <a:rPr lang="pl-PL" dirty="0" err="1"/>
              <a:t>iu</a:t>
            </a:r>
            <a:r>
              <a:rPr lang="lt-LT" dirty="0"/>
              <a:t>. </a:t>
            </a:r>
            <a:endParaRPr lang="pl-PL" dirty="0"/>
          </a:p>
        </p:txBody>
      </p:sp>
    </p:spTree>
    <p:extLst>
      <p:ext uri="{BB962C8B-B14F-4D97-AF65-F5344CB8AC3E}">
        <p14:creationId xmlns:p14="http://schemas.microsoft.com/office/powerpoint/2010/main" val="327300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6A978-ADAA-644C-7E7B-BB6EC73C36D4}"/>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D7646D4A-B3B6-698A-0ACC-9033F866F6F3}"/>
              </a:ext>
            </a:extLst>
          </p:cNvPr>
          <p:cNvSpPr>
            <a:spLocks noGrp="1"/>
          </p:cNvSpPr>
          <p:nvPr>
            <p:ph type="ctrTitle"/>
          </p:nvPr>
        </p:nvSpPr>
        <p:spPr>
          <a:xfrm>
            <a:off x="839755" y="304380"/>
            <a:ext cx="11066106" cy="466531"/>
          </a:xfrm>
        </p:spPr>
        <p:txBody>
          <a:bodyPr>
            <a:noAutofit/>
          </a:bodyPr>
          <a:lstStyle/>
          <a:p>
            <a:r>
              <a:rPr lang="lt-LT" sz="1400" b="1" dirty="0">
                <a:solidFill>
                  <a:schemeClr val="accent1">
                    <a:lumMod val="75000"/>
                  </a:schemeClr>
                </a:solidFill>
              </a:rPr>
              <a:t>Realizacja działań przez EUWT w </a:t>
            </a:r>
            <a:r>
              <a:rPr lang="pl-PL" sz="1400" b="1" dirty="0">
                <a:solidFill>
                  <a:schemeClr val="accent1">
                    <a:lumMod val="75000"/>
                  </a:schemeClr>
                </a:solidFill>
              </a:rPr>
              <a:t>roku </a:t>
            </a:r>
            <a:r>
              <a:rPr lang="lt-LT" sz="1400" b="1" dirty="0">
                <a:solidFill>
                  <a:schemeClr val="accent1">
                    <a:lumMod val="75000"/>
                  </a:schemeClr>
                </a:solidFill>
              </a:rPr>
              <a:t>2025 r. </a:t>
            </a:r>
            <a:br>
              <a:rPr lang="lt-LT" sz="1400" b="1" dirty="0">
                <a:solidFill>
                  <a:schemeClr val="accent1">
                    <a:lumMod val="75000"/>
                  </a:schemeClr>
                </a:solidFill>
              </a:rPr>
            </a:br>
            <a:r>
              <a:rPr lang="lt-LT" sz="1400" b="1" dirty="0">
                <a:solidFill>
                  <a:schemeClr val="accent1">
                    <a:lumMod val="75000"/>
                  </a:schemeClr>
                </a:solidFill>
              </a:rPr>
              <a:t>ETBG veikla 2025 m. </a:t>
            </a:r>
            <a:endParaRPr lang="pl-PL" sz="1400" b="1" dirty="0">
              <a:solidFill>
                <a:schemeClr val="accent1">
                  <a:lumMod val="75000"/>
                </a:schemeClr>
              </a:solidFill>
            </a:endParaRPr>
          </a:p>
        </p:txBody>
      </p:sp>
      <p:sp>
        <p:nvSpPr>
          <p:cNvPr id="5" name="Podtytuł 2">
            <a:extLst>
              <a:ext uri="{FF2B5EF4-FFF2-40B4-BE49-F238E27FC236}">
                <a16:creationId xmlns:a16="http://schemas.microsoft.com/office/drawing/2014/main" id="{9C93A9D5-8EF5-FEDA-56C5-31BEF7373EAC}"/>
              </a:ext>
            </a:extLst>
          </p:cNvPr>
          <p:cNvSpPr txBox="1">
            <a:spLocks/>
          </p:cNvSpPr>
          <p:nvPr/>
        </p:nvSpPr>
        <p:spPr>
          <a:xfrm>
            <a:off x="1672496" y="20061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13" name="pole tekstowe 12">
            <a:extLst>
              <a:ext uri="{FF2B5EF4-FFF2-40B4-BE49-F238E27FC236}">
                <a16:creationId xmlns:a16="http://schemas.microsoft.com/office/drawing/2014/main" id="{940618DB-EF86-F428-C8AA-554955BAD592}"/>
              </a:ext>
            </a:extLst>
          </p:cNvPr>
          <p:cNvSpPr txBox="1"/>
          <p:nvPr/>
        </p:nvSpPr>
        <p:spPr>
          <a:xfrm>
            <a:off x="1195386" y="2876639"/>
            <a:ext cx="4676775" cy="2062103"/>
          </a:xfrm>
          <a:prstGeom prst="rect">
            <a:avLst/>
          </a:prstGeom>
          <a:noFill/>
        </p:spPr>
        <p:txBody>
          <a:bodyPr wrap="square">
            <a:spAutoFit/>
          </a:bodyPr>
          <a:lstStyle/>
          <a:p>
            <a:pPr algn="just"/>
            <a:r>
              <a:rPr lang="lt-LT" sz="1600" b="1" dirty="0"/>
              <a:t>Spalio 7 d. </a:t>
            </a:r>
            <a:r>
              <a:rPr lang="lt-LT" sz="1600" dirty="0"/>
              <a:t>– konferencija Suvalkuose - „Tiltų tarp valstybių, ateities kūrimas”: Turizmo plėtros perspektyvos Lietuvos ir Lenkijos pasienio regione, Europos Komisijos Regioninės ir miestų politikos generalinis direktoratas (DG REGIO), taip pat 2021–2027 m. Interreg programos „Lietuva–Lenkija“ programos institucijos</a:t>
            </a:r>
          </a:p>
        </p:txBody>
      </p:sp>
      <p:sp>
        <p:nvSpPr>
          <p:cNvPr id="3" name="pole tekstowe 2">
            <a:extLst>
              <a:ext uri="{FF2B5EF4-FFF2-40B4-BE49-F238E27FC236}">
                <a16:creationId xmlns:a16="http://schemas.microsoft.com/office/drawing/2014/main" id="{06A7C1DA-064C-ED8C-A3FF-E1C3A80C1701}"/>
              </a:ext>
            </a:extLst>
          </p:cNvPr>
          <p:cNvSpPr txBox="1"/>
          <p:nvPr/>
        </p:nvSpPr>
        <p:spPr>
          <a:xfrm>
            <a:off x="1009649" y="1128971"/>
            <a:ext cx="9725025" cy="1077218"/>
          </a:xfrm>
          <a:prstGeom prst="rect">
            <a:avLst/>
          </a:prstGeom>
          <a:noFill/>
        </p:spPr>
        <p:txBody>
          <a:bodyPr wrap="square">
            <a:spAutoFit/>
          </a:bodyPr>
          <a:lstStyle/>
          <a:p>
            <a:pPr algn="just"/>
            <a:r>
              <a:rPr lang="pl-PL" sz="1600" b="1" dirty="0"/>
              <a:t>7 października </a:t>
            </a:r>
            <a:r>
              <a:rPr lang="pl-PL" sz="1600" dirty="0"/>
              <a:t>– konferencja w Suwałkach – „Pokonywanie granic, budowanie przyszłości”: Perspektywy rozwoju turystyki na pograniczu litewsko-polskim, organizowana przez Dyrekcję Generalną ds. Polityki Regionalnej i Miejskiej Komisji Europejskiej (DG REGIO), a także organy odpowiedzialne za program </a:t>
            </a:r>
            <a:r>
              <a:rPr lang="pl-PL" sz="1600" dirty="0" err="1"/>
              <a:t>Interreg</a:t>
            </a:r>
            <a:r>
              <a:rPr lang="pl-PL" sz="1600" dirty="0"/>
              <a:t> Litwa-Polska na lata </a:t>
            </a:r>
            <a:r>
              <a:rPr lang="pl-PL" sz="1600"/>
              <a:t>2021-2027.</a:t>
            </a:r>
            <a:endParaRPr lang="pl-PL" sz="1600" dirty="0"/>
          </a:p>
        </p:txBody>
      </p:sp>
      <p:sp>
        <p:nvSpPr>
          <p:cNvPr id="6" name="pole tekstowe 5">
            <a:extLst>
              <a:ext uri="{FF2B5EF4-FFF2-40B4-BE49-F238E27FC236}">
                <a16:creationId xmlns:a16="http://schemas.microsoft.com/office/drawing/2014/main" id="{10AA0612-79EB-BFEC-0934-DDC0AB19D599}"/>
              </a:ext>
            </a:extLst>
          </p:cNvPr>
          <p:cNvSpPr txBox="1"/>
          <p:nvPr/>
        </p:nvSpPr>
        <p:spPr>
          <a:xfrm>
            <a:off x="6096000" y="6434376"/>
            <a:ext cx="6096000" cy="430887"/>
          </a:xfrm>
          <a:prstGeom prst="rect">
            <a:avLst/>
          </a:prstGeom>
          <a:solidFill>
            <a:schemeClr val="accent1"/>
          </a:solidFill>
        </p:spPr>
        <p:txBody>
          <a:bodyPr wrap="square">
            <a:spAutoFit/>
          </a:bodyPr>
          <a:lstStyle/>
          <a:p>
            <a:r>
              <a:rPr lang="pl-PL" sz="1100" dirty="0">
                <a:solidFill>
                  <a:schemeClr val="bg1"/>
                </a:solidFill>
              </a:rPr>
              <a:t>https://podlaskie.eu/fundusze-eu/suwalki-gospodarzem-polsko-litewskiej-konferencji-interreg.html</a:t>
            </a:r>
          </a:p>
        </p:txBody>
      </p:sp>
      <p:pic>
        <p:nvPicPr>
          <p:cNvPr id="10" name="Obraz 9" descr="Obraz zawierający budynek, ubrania, osoba, na wolnym powietrzu&#10;&#10;Zawartość wygenerowana przez AI może być niepoprawna.">
            <a:extLst>
              <a:ext uri="{FF2B5EF4-FFF2-40B4-BE49-F238E27FC236}">
                <a16:creationId xmlns:a16="http://schemas.microsoft.com/office/drawing/2014/main" id="{368A7000-F6CA-D7C8-5576-8D9731B74187}"/>
              </a:ext>
            </a:extLst>
          </p:cNvPr>
          <p:cNvPicPr>
            <a:picLocks noChangeAspect="1"/>
          </p:cNvPicPr>
          <p:nvPr/>
        </p:nvPicPr>
        <p:blipFill>
          <a:blip r:embed="rId2">
            <a:extLst>
              <a:ext uri="{28A0092B-C50C-407E-A947-70E740481C1C}">
                <a14:useLocalDpi xmlns:a14="http://schemas.microsoft.com/office/drawing/2010/main" val="0"/>
              </a:ext>
            </a:extLst>
          </a:blip>
          <a:srcRect t="5694" b="27083"/>
          <a:stretch>
            <a:fillRect/>
          </a:stretch>
        </p:blipFill>
        <p:spPr>
          <a:xfrm>
            <a:off x="6096000" y="2933580"/>
            <a:ext cx="6096000" cy="3073401"/>
          </a:xfrm>
          <a:prstGeom prst="rect">
            <a:avLst/>
          </a:prstGeom>
        </p:spPr>
      </p:pic>
    </p:spTree>
    <p:extLst>
      <p:ext uri="{BB962C8B-B14F-4D97-AF65-F5344CB8AC3E}">
        <p14:creationId xmlns:p14="http://schemas.microsoft.com/office/powerpoint/2010/main" val="3811489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009A6-DD15-A927-C290-A330F6C13942}"/>
            </a:ext>
          </a:extLst>
        </p:cNvPr>
        <p:cNvGrpSpPr/>
        <p:nvPr/>
      </p:nvGrpSpPr>
      <p:grpSpPr>
        <a:xfrm>
          <a:off x="0" y="0"/>
          <a:ext cx="0" cy="0"/>
          <a:chOff x="0" y="0"/>
          <a:chExt cx="0" cy="0"/>
        </a:xfrm>
      </p:grpSpPr>
      <p:sp>
        <p:nvSpPr>
          <p:cNvPr id="6" name="Podtytuł 5">
            <a:extLst>
              <a:ext uri="{FF2B5EF4-FFF2-40B4-BE49-F238E27FC236}">
                <a16:creationId xmlns:a16="http://schemas.microsoft.com/office/drawing/2014/main" id="{0F34C759-E477-768F-457E-BE919C895814}"/>
              </a:ext>
            </a:extLst>
          </p:cNvPr>
          <p:cNvSpPr>
            <a:spLocks noGrp="1"/>
          </p:cNvSpPr>
          <p:nvPr>
            <p:ph type="subTitle" idx="4294967295"/>
          </p:nvPr>
        </p:nvSpPr>
        <p:spPr>
          <a:xfrm>
            <a:off x="1235075" y="1260231"/>
            <a:ext cx="4860925" cy="4862512"/>
          </a:xfrm>
        </p:spPr>
        <p:txBody>
          <a:bodyPr>
            <a:normAutofit fontScale="70000" lnSpcReduction="20000"/>
          </a:bodyPr>
          <a:lstStyle/>
          <a:p>
            <a:pPr algn="just"/>
            <a:r>
              <a:rPr lang="pl-PL" sz="1700" dirty="0"/>
              <a:t>Nowy pakt ma na celu zwiększenie odporności regionów wschodnich graniczących z Rosją, Białorusią i Ukrainą w świetle agresywnej wojny Rosji przeciwko Ukrainie i jej konsekwencji dla tych regionów. Określa on specjalne działania, które należy podjąć w perspektywie krótko-, średnio- i długoterminowej, aby sprostać złożonym wyzwaniom, takim jak:</a:t>
            </a:r>
          </a:p>
          <a:p>
            <a:pPr algn="just"/>
            <a:r>
              <a:rPr lang="pl-PL" sz="1700" dirty="0"/>
              <a:t>Komisja pragnie poznać Państwa opinie.</a:t>
            </a:r>
          </a:p>
          <a:p>
            <a:pPr algn="just"/>
            <a:r>
              <a:rPr lang="pl-PL" sz="1700" dirty="0"/>
              <a:t>Niniejsze zaproszenie do zgłaszania uwag było otwarte dla wszystkich zainteresowanych. Zgłoszone uwagi służyły dalszemu opracowywaniu i dopracowywaniu tej inicjatywy. Otrzymane uwagi zostały opublikowane na stronie internetowej</a:t>
            </a:r>
          </a:p>
          <a:p>
            <a:pPr marL="0" indent="0" algn="just">
              <a:buNone/>
            </a:pPr>
            <a:r>
              <a:rPr lang="pl-PL" dirty="0"/>
              <a:t>________________________________________________________</a:t>
            </a:r>
          </a:p>
          <a:p>
            <a:pPr algn="just"/>
            <a:r>
              <a:rPr lang="lt-LT" sz="1700" dirty="0"/>
              <a:t>Šis naujas paktas siekia padidinti rytinių regionų, besiribojančių su Rusija, Baltarusija ir Ukraina, atsparumą, atsižvelgiant į Rusijos agresiją prieš Ukrainą ir jos pasekmes tiems regionams.Jame numatytos specialios 	priemonės, kurių reikia imtis trumpalaikiu, vidutinės trukmės ir ilgalaikiu laikotarpiu, siekiant spręsti sudėtingas 	problemas</a:t>
            </a:r>
            <a:endParaRPr lang="pl-PL" sz="1700" dirty="0"/>
          </a:p>
          <a:p>
            <a:pPr algn="just"/>
            <a:r>
              <a:rPr lang="lt-LT" sz="1700" dirty="0"/>
              <a:t>Komisija norėtų išgirsti jūsų nuomonę.</a:t>
            </a:r>
            <a:endParaRPr lang="pl-PL" sz="1700" dirty="0"/>
          </a:p>
          <a:p>
            <a:pPr algn="just"/>
            <a:r>
              <a:rPr lang="lt-LT" sz="1700" dirty="0"/>
              <a:t>	Šis kvietimas teikti įrodymus </a:t>
            </a:r>
            <a:r>
              <a:rPr lang="pl-PL" sz="1700" dirty="0" err="1"/>
              <a:t>buvo</a:t>
            </a:r>
            <a:r>
              <a:rPr lang="lt-LT" sz="1700" dirty="0"/>
              <a:t> atviras 	atsiliepimams. Gauti komentarai buvo 	panaudoti toliau plėtojant ir tobulinant šią iniciatyvą. Gauti atsiliepimai bu</a:t>
            </a:r>
            <a:r>
              <a:rPr lang="pl-PL" sz="1700" dirty="0" err="1"/>
              <a:t>vo</a:t>
            </a:r>
            <a:r>
              <a:rPr lang="lt-LT" sz="1700" dirty="0"/>
              <a:t> skelbiami </a:t>
            </a:r>
            <a:r>
              <a:rPr lang="pl-PL" sz="1700" dirty="0" err="1"/>
              <a:t>internet</a:t>
            </a:r>
            <a:r>
              <a:rPr lang="lt-LT" sz="1700" dirty="0"/>
              <a:t>o</a:t>
            </a:r>
            <a:r>
              <a:rPr lang="pl-PL" sz="1700" dirty="0"/>
              <a:t> </a:t>
            </a:r>
            <a:r>
              <a:rPr lang="lt-LT" sz="1700" dirty="0"/>
              <a:t>svetainėje, </a:t>
            </a:r>
            <a:endParaRPr lang="pl-PL" sz="1700" dirty="0"/>
          </a:p>
        </p:txBody>
      </p:sp>
      <p:sp>
        <p:nvSpPr>
          <p:cNvPr id="5" name="Podtytuł 2">
            <a:extLst>
              <a:ext uri="{FF2B5EF4-FFF2-40B4-BE49-F238E27FC236}">
                <a16:creationId xmlns:a16="http://schemas.microsoft.com/office/drawing/2014/main" id="{6DD53DFE-92A4-83CE-1A15-DB382C068D7C}"/>
              </a:ext>
            </a:extLst>
          </p:cNvPr>
          <p:cNvSpPr txBox="1">
            <a:spLocks/>
          </p:cNvSpPr>
          <p:nvPr/>
        </p:nvSpPr>
        <p:spPr>
          <a:xfrm>
            <a:off x="1672496" y="20061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9" name="Podtytuł 2">
            <a:extLst>
              <a:ext uri="{FF2B5EF4-FFF2-40B4-BE49-F238E27FC236}">
                <a16:creationId xmlns:a16="http://schemas.microsoft.com/office/drawing/2014/main" id="{C0788FD0-34B1-4551-B31F-7176ABA9AC07}"/>
              </a:ext>
            </a:extLst>
          </p:cNvPr>
          <p:cNvSpPr txBox="1">
            <a:spLocks/>
          </p:cNvSpPr>
          <p:nvPr/>
        </p:nvSpPr>
        <p:spPr>
          <a:xfrm>
            <a:off x="1824896" y="21585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7" name="pole tekstowe 6">
            <a:extLst>
              <a:ext uri="{FF2B5EF4-FFF2-40B4-BE49-F238E27FC236}">
                <a16:creationId xmlns:a16="http://schemas.microsoft.com/office/drawing/2014/main" id="{C1C03462-679F-0EC0-0DF6-0AF545737E73}"/>
              </a:ext>
            </a:extLst>
          </p:cNvPr>
          <p:cNvSpPr txBox="1"/>
          <p:nvPr/>
        </p:nvSpPr>
        <p:spPr>
          <a:xfrm>
            <a:off x="1954179" y="537673"/>
            <a:ext cx="10412964" cy="369332"/>
          </a:xfrm>
          <a:prstGeom prst="rect">
            <a:avLst/>
          </a:prstGeom>
          <a:noFill/>
        </p:spPr>
        <p:txBody>
          <a:bodyPr wrap="square">
            <a:spAutoFit/>
          </a:bodyPr>
          <a:lstStyle/>
          <a:p>
            <a:r>
              <a:rPr lang="pl-PL" dirty="0"/>
              <a:t>Pakt dla regionów przygranicznych na wschodzie / </a:t>
            </a:r>
            <a:r>
              <a:rPr lang="lt-LT" dirty="0"/>
              <a:t>Paktas dėl rytinių pasienio regionų</a:t>
            </a:r>
            <a:endParaRPr lang="pl-PL" dirty="0"/>
          </a:p>
        </p:txBody>
      </p:sp>
      <p:sp>
        <p:nvSpPr>
          <p:cNvPr id="10" name="pole tekstowe 9">
            <a:extLst>
              <a:ext uri="{FF2B5EF4-FFF2-40B4-BE49-F238E27FC236}">
                <a16:creationId xmlns:a16="http://schemas.microsoft.com/office/drawing/2014/main" id="{9C83DD2C-FD4E-5904-7E89-6BBC5D617758}"/>
              </a:ext>
            </a:extLst>
          </p:cNvPr>
          <p:cNvSpPr txBox="1"/>
          <p:nvPr/>
        </p:nvSpPr>
        <p:spPr>
          <a:xfrm>
            <a:off x="3084112" y="6606685"/>
            <a:ext cx="9107888" cy="276999"/>
          </a:xfrm>
          <a:prstGeom prst="rect">
            <a:avLst/>
          </a:prstGeom>
          <a:solidFill>
            <a:schemeClr val="accent1"/>
          </a:solidFill>
        </p:spPr>
        <p:txBody>
          <a:bodyPr wrap="square">
            <a:spAutoFit/>
          </a:bodyPr>
          <a:lstStyle/>
          <a:p>
            <a:r>
              <a:rPr lang="pl-PL" sz="1200" dirty="0">
                <a:solidFill>
                  <a:schemeClr val="bg1"/>
                </a:solidFill>
              </a:rPr>
              <a:t>https://ec.europa.eu/info/law/better-regulation/have-your-say/initiatives/14749-Pact-for-the-eastern-border-regions_en</a:t>
            </a:r>
          </a:p>
        </p:txBody>
      </p:sp>
      <p:pic>
        <p:nvPicPr>
          <p:cNvPr id="4" name="Obraz 3">
            <a:extLst>
              <a:ext uri="{FF2B5EF4-FFF2-40B4-BE49-F238E27FC236}">
                <a16:creationId xmlns:a16="http://schemas.microsoft.com/office/drawing/2014/main" id="{8B66A20B-C238-87BB-1266-AEC1B6DBC149}"/>
              </a:ext>
            </a:extLst>
          </p:cNvPr>
          <p:cNvPicPr>
            <a:picLocks noChangeAspect="1"/>
          </p:cNvPicPr>
          <p:nvPr/>
        </p:nvPicPr>
        <p:blipFill>
          <a:blip r:embed="rId2"/>
          <a:srcRect l="35767" t="7285" r="15779" b="4880"/>
          <a:stretch>
            <a:fillRect/>
          </a:stretch>
        </p:blipFill>
        <p:spPr>
          <a:xfrm>
            <a:off x="8788659" y="1219200"/>
            <a:ext cx="3267106" cy="3701560"/>
          </a:xfrm>
          <a:prstGeom prst="rect">
            <a:avLst/>
          </a:prstGeom>
        </p:spPr>
      </p:pic>
      <p:graphicFrame>
        <p:nvGraphicFramePr>
          <p:cNvPr id="3" name="Obiekt 2">
            <a:extLst>
              <a:ext uri="{FF2B5EF4-FFF2-40B4-BE49-F238E27FC236}">
                <a16:creationId xmlns:a16="http://schemas.microsoft.com/office/drawing/2014/main" id="{409151FC-5DB7-542A-0142-CF15EDA23AC8}"/>
              </a:ext>
            </a:extLst>
          </p:cNvPr>
          <p:cNvGraphicFramePr>
            <a:graphicFrameLocks noChangeAspect="1"/>
          </p:cNvGraphicFramePr>
          <p:nvPr>
            <p:extLst>
              <p:ext uri="{D42A27DB-BD31-4B8C-83A1-F6EECF244321}">
                <p14:modId xmlns:p14="http://schemas.microsoft.com/office/powerpoint/2010/main" val="3764424588"/>
              </p:ext>
            </p:extLst>
          </p:nvPr>
        </p:nvGraphicFramePr>
        <p:xfrm>
          <a:off x="6059139" y="1344128"/>
          <a:ext cx="2729520" cy="3862293"/>
        </p:xfrm>
        <a:graphic>
          <a:graphicData uri="http://schemas.openxmlformats.org/presentationml/2006/ole">
            <mc:AlternateContent xmlns:mc="http://schemas.openxmlformats.org/markup-compatibility/2006">
              <mc:Choice xmlns:v="urn:schemas-microsoft-com:vml" Requires="v">
                <p:oleObj name="Acrobat Document" r:id="rId3" imgW="5667206" imgH="8019921" progId="Acrobat.Document.DC">
                  <p:embed/>
                </p:oleObj>
              </mc:Choice>
              <mc:Fallback>
                <p:oleObj name="Acrobat Document" r:id="rId3" imgW="5667206" imgH="8019921" progId="Acrobat.Document.DC">
                  <p:embed/>
                  <p:pic>
                    <p:nvPicPr>
                      <p:cNvPr id="0" name=""/>
                      <p:cNvPicPr/>
                      <p:nvPr/>
                    </p:nvPicPr>
                    <p:blipFill>
                      <a:blip r:embed="rId4"/>
                      <a:stretch>
                        <a:fillRect/>
                      </a:stretch>
                    </p:blipFill>
                    <p:spPr>
                      <a:xfrm>
                        <a:off x="6059139" y="1344128"/>
                        <a:ext cx="2729520" cy="3862293"/>
                      </a:xfrm>
                      <a:prstGeom prst="rect">
                        <a:avLst/>
                      </a:prstGeom>
                    </p:spPr>
                  </p:pic>
                </p:oleObj>
              </mc:Fallback>
            </mc:AlternateContent>
          </a:graphicData>
        </a:graphic>
      </p:graphicFrame>
    </p:spTree>
    <p:extLst>
      <p:ext uri="{BB962C8B-B14F-4D97-AF65-F5344CB8AC3E}">
        <p14:creationId xmlns:p14="http://schemas.microsoft.com/office/powerpoint/2010/main" val="2185237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751ED-EA4A-3733-4FED-75FEB90DBB5D}"/>
            </a:ext>
          </a:extLst>
        </p:cNvPr>
        <p:cNvGrpSpPr/>
        <p:nvPr/>
      </p:nvGrpSpPr>
      <p:grpSpPr>
        <a:xfrm>
          <a:off x="0" y="0"/>
          <a:ext cx="0" cy="0"/>
          <a:chOff x="0" y="0"/>
          <a:chExt cx="0" cy="0"/>
        </a:xfrm>
      </p:grpSpPr>
      <p:sp>
        <p:nvSpPr>
          <p:cNvPr id="6" name="Podtytuł 5">
            <a:extLst>
              <a:ext uri="{FF2B5EF4-FFF2-40B4-BE49-F238E27FC236}">
                <a16:creationId xmlns:a16="http://schemas.microsoft.com/office/drawing/2014/main" id="{61323F80-C02C-DF0F-FFF9-E256519373A7}"/>
              </a:ext>
            </a:extLst>
          </p:cNvPr>
          <p:cNvSpPr>
            <a:spLocks noGrp="1"/>
          </p:cNvSpPr>
          <p:nvPr>
            <p:ph type="subTitle" idx="4294967295"/>
          </p:nvPr>
        </p:nvSpPr>
        <p:spPr>
          <a:xfrm>
            <a:off x="1095375" y="688977"/>
            <a:ext cx="10892386" cy="5654674"/>
          </a:xfrm>
        </p:spPr>
        <p:txBody>
          <a:bodyPr>
            <a:noAutofit/>
          </a:bodyPr>
          <a:lstStyle/>
          <a:p>
            <a:r>
              <a:rPr lang="pl-PL" sz="1050" b="1" dirty="0"/>
              <a:t>Jako kluczowe kierunki działań dla obszarów zagrożonych agresją ze strony Rosji EUWT Polsko-Litewski transgraniczny obszar funkcjonalny” wskazuje:</a:t>
            </a:r>
          </a:p>
          <a:p>
            <a:pPr marL="0" indent="0">
              <a:buNone/>
            </a:pPr>
            <a:r>
              <a:rPr lang="pl-PL" sz="1050" dirty="0"/>
              <a:t>1. Wzmocnienie infrastruktury – modernizacja dróg, w tym dróg lokalnych przechodzących przez granicę, a także kolei i mostów, zapewnienie lepszej dostępności komunikacji publicznej, </a:t>
            </a:r>
            <a:r>
              <a:rPr lang="pl-PL" sz="1000" dirty="0"/>
              <a:t>rozwój</a:t>
            </a:r>
            <a:r>
              <a:rPr lang="pl-PL" sz="1050" dirty="0"/>
              <a:t> sieci internetowej i usług online. </a:t>
            </a:r>
          </a:p>
          <a:p>
            <a:pPr marL="0" indent="0">
              <a:buNone/>
            </a:pPr>
            <a:r>
              <a:rPr lang="pl-PL" sz="1050" dirty="0"/>
              <a:t>2. Inwestowanie w monitoring granic, systemy wczesnego ostrzegania i obronę cywilną, a także dobre przygotowanie do odpierania cyberataków i ataków </a:t>
            </a:r>
            <a:r>
              <a:rPr lang="pl-PL" sz="1050" dirty="0" err="1"/>
              <a:t>dronowych</a:t>
            </a:r>
            <a:r>
              <a:rPr lang="pl-PL" sz="1050" dirty="0"/>
              <a:t> na terenach przygranicznych Polski i Litwy. </a:t>
            </a:r>
          </a:p>
          <a:p>
            <a:pPr marL="0" indent="0">
              <a:buNone/>
            </a:pPr>
            <a:r>
              <a:rPr lang="pl-PL" sz="1050" dirty="0"/>
              <a:t>3. Opracowanie scenariuszy reagowania na zagrożenia hybrydowe, dezinformację, cyberataki, przerwy w dostawach energii i wody, zakłócenia komunikacyjne czy potencjalną eskalację militarną oraz przygotowanie mieszkańców na właściwe reagowanie w takich sytuacjach kryzysowych oraz w razie różnego typu prowokacji, jak również stworzenie procedur do współpracy transgranicznej lokalnych samorządów oraz ludności polskiej i litewskiej w takich okolicznościach. </a:t>
            </a:r>
          </a:p>
          <a:p>
            <a:pPr marL="0" indent="0">
              <a:buNone/>
            </a:pPr>
            <a:r>
              <a:rPr lang="pl-PL" sz="1050" dirty="0"/>
              <a:t>4. Przeprowadzenie kampanii edukacyjnej wśród mieszkańców, budującej odporność społeczną i poczucie sprawczości, jak również regularne ćwiczenia obrony cywilnej w ścisłej współpracy polsko-litewskiej i poprawa komunikacji transgranicznej. Ostatnie doświadczenia z września 2025 r., związane z naruszeniem polskiej przestrzeni powietrznej przez rosyjskie drony dobitnie pokazują, że jest to kwestia priorytetowa dla zapewnienia bezpieczeństwa obywateli. </a:t>
            </a:r>
          </a:p>
          <a:p>
            <a:pPr marL="0" indent="0">
              <a:buNone/>
            </a:pPr>
            <a:r>
              <a:rPr lang="pl-PL" sz="1050" dirty="0"/>
              <a:t>5. Budowanie systemu zachęt mające na celu złagodzenie wpływu kryzysu geopolitycznego na poziom zaludnienia, inwestycji i rozwój turystyki na pograniczu, </a:t>
            </a:r>
          </a:p>
          <a:p>
            <a:pPr marL="0" indent="0">
              <a:buNone/>
            </a:pPr>
            <a:r>
              <a:rPr lang="pl-PL" sz="1050" dirty="0"/>
              <a:t>_____________________________________</a:t>
            </a:r>
            <a:r>
              <a:rPr lang="lt-LT" sz="1050" dirty="0"/>
              <a:t>________________________________________________________________________________________________________________</a:t>
            </a:r>
          </a:p>
          <a:p>
            <a:r>
              <a:rPr lang="pl-PL" sz="1050" b="1" dirty="0"/>
              <a:t>ETBG „</a:t>
            </a:r>
            <a:r>
              <a:rPr lang="pl-PL" sz="1050" b="1" dirty="0" err="1"/>
              <a:t>Lenkijos</a:t>
            </a:r>
            <a:r>
              <a:rPr lang="pl-PL" sz="1050" b="1" dirty="0"/>
              <a:t> </a:t>
            </a:r>
            <a:r>
              <a:rPr lang="pl-PL" sz="1050" b="1" dirty="0" err="1"/>
              <a:t>ir</a:t>
            </a:r>
            <a:r>
              <a:rPr lang="pl-PL" sz="1050" b="1" dirty="0"/>
              <a:t> </a:t>
            </a:r>
            <a:r>
              <a:rPr lang="pl-PL" sz="1050" b="1" dirty="0" err="1"/>
              <a:t>Lietuvos</a:t>
            </a:r>
            <a:r>
              <a:rPr lang="pl-PL" sz="1050" b="1" dirty="0"/>
              <a:t> </a:t>
            </a:r>
            <a:r>
              <a:rPr lang="pl-PL" sz="1050" b="1" dirty="0" err="1"/>
              <a:t>tarpvalstybi</a:t>
            </a:r>
            <a:r>
              <a:rPr lang="lt-LT" sz="1050" b="1" dirty="0"/>
              <a:t>nė funkcinė zona“ nustato šias pagrindines veiksmų sritis regionams, kuriems gresia Rusijos agresija:</a:t>
            </a:r>
          </a:p>
          <a:p>
            <a:pPr marL="0" indent="0">
              <a:buNone/>
            </a:pPr>
            <a:r>
              <a:rPr lang="lt-LT" sz="1050" dirty="0"/>
              <a:t>Infrastruktūros stiprinimas – kelių, įskaitant vietinius kelius, kertančius sieną, taip pat geležinkelių ir tiltų modernizavimas, geresnio susisiekimo viešuoju transportu užtikrinimas, interneto tinklo ir internetinių paslaugų plėtojimas. </a:t>
            </a:r>
          </a:p>
          <a:p>
            <a:pPr marL="0" indent="0">
              <a:buNone/>
            </a:pPr>
            <a:r>
              <a:rPr lang="lt-LT" sz="1050" dirty="0"/>
              <a:t>2. Investicijos į sienų stebėjimą, ankstyvojo įspėjimo sistemas ir civilinę gynybą, taip pat gerą pasirengimą atremti kibernetines atakas ir dronų atakas Lenkijos ir Lietuvos pasienio zonose.</a:t>
            </a:r>
          </a:p>
          <a:p>
            <a:pPr marL="0" indent="0">
              <a:buNone/>
            </a:pPr>
            <a:r>
              <a:rPr lang="lt-LT" sz="1050" dirty="0"/>
              <a:t>3. Scenarijų, kaip reaguoti į hibridines grėsmes, dezinformaciją, kibernetinėms atakoms, elektros ir vandens tiekimo sutrikimams, ryšių sutrikimams ar galimai karinei eskalacjai, ir gyventojų parengimas tinkamai reaguoti tokiose krizinėse situacijose ir įvairių provokacijų atveju, taip pat procedūrų, skirtų vietos savivaldos institucijų ir Lenkijos bei Lietuvos gyventojų tarpvalstybiniam bendradarbiavimui tokiomis aplinkybėmis, sukūrimas. </a:t>
            </a:r>
          </a:p>
          <a:p>
            <a:pPr marL="0" indent="0">
              <a:buNone/>
            </a:pPr>
            <a:r>
              <a:rPr lang="lt-LT" sz="1050" dirty="0"/>
              <a:t>4. Vykdyti švietimo kampaniją tarp gyventojų, siekiant stiprinti socialinį atsparumą ir iniciatyvumą, taip pat reguliariai rengti civilinės saugos pratybas glaudžiai bendradarbiaujant Lenkijai ir Lietuvai bei gerinti tarpvalstybinį bendravimą. Neseniai, 2025 m. rugsėjo mėn., patirta patirtis, susijusi su Rusijos dronų pažeidimu Lenkijos oro erdvės, aiškiai rodo, kad tai yra prioritetinis klausimas siekiant užtikrinti piliečių saugumą. </a:t>
            </a:r>
          </a:p>
          <a:p>
            <a:pPr marL="0" indent="0">
              <a:buNone/>
            </a:pPr>
            <a:r>
              <a:rPr lang="lt-LT" sz="1050" dirty="0"/>
              <a:t>5. Sukurti paskatų sistemą, siekiant sušvelninti geopolitinės krizės poveikį gyventojų skaičiui, investicijoms ir turizmo plėtrai </a:t>
            </a:r>
            <a:r>
              <a:rPr lang="lt-LT" sz="1100" dirty="0"/>
              <a:t>pasienio regione.</a:t>
            </a:r>
            <a:endParaRPr lang="pl-PL" sz="1100" dirty="0"/>
          </a:p>
        </p:txBody>
      </p:sp>
      <p:sp>
        <p:nvSpPr>
          <p:cNvPr id="5" name="Podtytuł 2">
            <a:extLst>
              <a:ext uri="{FF2B5EF4-FFF2-40B4-BE49-F238E27FC236}">
                <a16:creationId xmlns:a16="http://schemas.microsoft.com/office/drawing/2014/main" id="{4C76C079-2D1D-54D2-973B-DC1D12CE66C2}"/>
              </a:ext>
            </a:extLst>
          </p:cNvPr>
          <p:cNvSpPr txBox="1">
            <a:spLocks/>
          </p:cNvSpPr>
          <p:nvPr/>
        </p:nvSpPr>
        <p:spPr>
          <a:xfrm>
            <a:off x="1672496" y="20061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9" name="Podtytuł 2">
            <a:extLst>
              <a:ext uri="{FF2B5EF4-FFF2-40B4-BE49-F238E27FC236}">
                <a16:creationId xmlns:a16="http://schemas.microsoft.com/office/drawing/2014/main" id="{742BA63E-3958-59EE-6749-D7426CE5418D}"/>
              </a:ext>
            </a:extLst>
          </p:cNvPr>
          <p:cNvSpPr txBox="1">
            <a:spLocks/>
          </p:cNvSpPr>
          <p:nvPr/>
        </p:nvSpPr>
        <p:spPr>
          <a:xfrm>
            <a:off x="1824896" y="21585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7" name="pole tekstowe 6">
            <a:extLst>
              <a:ext uri="{FF2B5EF4-FFF2-40B4-BE49-F238E27FC236}">
                <a16:creationId xmlns:a16="http://schemas.microsoft.com/office/drawing/2014/main" id="{CE26DEB5-FAEF-660E-5D02-E5D103303FEB}"/>
              </a:ext>
            </a:extLst>
          </p:cNvPr>
          <p:cNvSpPr txBox="1"/>
          <p:nvPr/>
        </p:nvSpPr>
        <p:spPr>
          <a:xfrm>
            <a:off x="1234557" y="167245"/>
            <a:ext cx="10412964" cy="369332"/>
          </a:xfrm>
          <a:prstGeom prst="rect">
            <a:avLst/>
          </a:prstGeom>
          <a:noFill/>
        </p:spPr>
        <p:txBody>
          <a:bodyPr wrap="square">
            <a:spAutoFit/>
          </a:bodyPr>
          <a:lstStyle/>
          <a:p>
            <a:r>
              <a:rPr lang="pl-PL" dirty="0"/>
              <a:t>Pakt dla regionów przygranicznych na wschodzie / </a:t>
            </a:r>
            <a:r>
              <a:rPr lang="lt-LT" dirty="0"/>
              <a:t>Paktas dėl rytinių pasienio regionų</a:t>
            </a:r>
            <a:endParaRPr lang="pl-PL" dirty="0"/>
          </a:p>
        </p:txBody>
      </p:sp>
      <p:sp>
        <p:nvSpPr>
          <p:cNvPr id="10" name="pole tekstowe 9">
            <a:extLst>
              <a:ext uri="{FF2B5EF4-FFF2-40B4-BE49-F238E27FC236}">
                <a16:creationId xmlns:a16="http://schemas.microsoft.com/office/drawing/2014/main" id="{53AEF293-F874-B5D0-8DAA-B466B8BF2425}"/>
              </a:ext>
            </a:extLst>
          </p:cNvPr>
          <p:cNvSpPr txBox="1"/>
          <p:nvPr/>
        </p:nvSpPr>
        <p:spPr>
          <a:xfrm>
            <a:off x="3084112" y="6606685"/>
            <a:ext cx="9107888" cy="276999"/>
          </a:xfrm>
          <a:prstGeom prst="rect">
            <a:avLst/>
          </a:prstGeom>
          <a:solidFill>
            <a:schemeClr val="accent1"/>
          </a:solidFill>
        </p:spPr>
        <p:txBody>
          <a:bodyPr wrap="square">
            <a:spAutoFit/>
          </a:bodyPr>
          <a:lstStyle/>
          <a:p>
            <a:r>
              <a:rPr lang="pl-PL" sz="1200" dirty="0">
                <a:solidFill>
                  <a:schemeClr val="bg1"/>
                </a:solidFill>
              </a:rPr>
              <a:t>https://ec.europa.eu/info/law/better-regulation/have-your-say/initiatives/14749-Pact-for-the-eastern-border-regions_en</a:t>
            </a:r>
          </a:p>
        </p:txBody>
      </p:sp>
    </p:spTree>
    <p:extLst>
      <p:ext uri="{BB962C8B-B14F-4D97-AF65-F5344CB8AC3E}">
        <p14:creationId xmlns:p14="http://schemas.microsoft.com/office/powerpoint/2010/main" val="2415575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19E38-6788-4E45-8A69-9A8AD3570504}"/>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319556BD-1C77-C310-B3AE-76AEB8E3461C}"/>
              </a:ext>
            </a:extLst>
          </p:cNvPr>
          <p:cNvSpPr>
            <a:spLocks noGrp="1"/>
          </p:cNvSpPr>
          <p:nvPr>
            <p:ph type="ctrTitle"/>
          </p:nvPr>
        </p:nvSpPr>
        <p:spPr>
          <a:xfrm>
            <a:off x="839755" y="223858"/>
            <a:ext cx="11066106" cy="466531"/>
          </a:xfrm>
        </p:spPr>
        <p:txBody>
          <a:bodyPr>
            <a:noAutofit/>
          </a:bodyPr>
          <a:lstStyle/>
          <a:p>
            <a:r>
              <a:rPr lang="lt-LT" sz="1400" b="1" dirty="0">
                <a:solidFill>
                  <a:schemeClr val="accent1">
                    <a:lumMod val="75000"/>
                  </a:schemeClr>
                </a:solidFill>
              </a:rPr>
              <a:t>Realizacja działań przez EUWT w </a:t>
            </a:r>
            <a:r>
              <a:rPr lang="pl-PL" sz="1400" b="1" dirty="0">
                <a:solidFill>
                  <a:schemeClr val="accent1">
                    <a:lumMod val="75000"/>
                  </a:schemeClr>
                </a:solidFill>
              </a:rPr>
              <a:t>roku </a:t>
            </a:r>
            <a:r>
              <a:rPr lang="lt-LT" sz="1400" b="1" dirty="0">
                <a:solidFill>
                  <a:schemeClr val="accent1">
                    <a:lumMod val="75000"/>
                  </a:schemeClr>
                </a:solidFill>
              </a:rPr>
              <a:t>2025 r. </a:t>
            </a:r>
            <a:br>
              <a:rPr lang="lt-LT" sz="1400" b="1" dirty="0">
                <a:solidFill>
                  <a:schemeClr val="accent1">
                    <a:lumMod val="75000"/>
                  </a:schemeClr>
                </a:solidFill>
              </a:rPr>
            </a:br>
            <a:r>
              <a:rPr lang="lt-LT" sz="1400" b="1" dirty="0">
                <a:solidFill>
                  <a:schemeClr val="accent1">
                    <a:lumMod val="75000"/>
                  </a:schemeClr>
                </a:solidFill>
              </a:rPr>
              <a:t>ETBG veikla 2025 m. </a:t>
            </a:r>
            <a:endParaRPr lang="pl-PL" sz="1400" b="1" dirty="0">
              <a:solidFill>
                <a:schemeClr val="accent1">
                  <a:lumMod val="75000"/>
                </a:schemeClr>
              </a:solidFill>
            </a:endParaRPr>
          </a:p>
        </p:txBody>
      </p:sp>
      <p:sp>
        <p:nvSpPr>
          <p:cNvPr id="5" name="Podtytuł 2">
            <a:extLst>
              <a:ext uri="{FF2B5EF4-FFF2-40B4-BE49-F238E27FC236}">
                <a16:creationId xmlns:a16="http://schemas.microsoft.com/office/drawing/2014/main" id="{B76EB37B-A4A3-8C1A-E931-7A0B2894AF55}"/>
              </a:ext>
            </a:extLst>
          </p:cNvPr>
          <p:cNvSpPr txBox="1">
            <a:spLocks/>
          </p:cNvSpPr>
          <p:nvPr/>
        </p:nvSpPr>
        <p:spPr>
          <a:xfrm>
            <a:off x="1672496" y="20061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13" name="pole tekstowe 12">
            <a:extLst>
              <a:ext uri="{FF2B5EF4-FFF2-40B4-BE49-F238E27FC236}">
                <a16:creationId xmlns:a16="http://schemas.microsoft.com/office/drawing/2014/main" id="{B13199E5-7C00-CCDB-F7DA-C69BB8B69A6D}"/>
              </a:ext>
            </a:extLst>
          </p:cNvPr>
          <p:cNvSpPr txBox="1"/>
          <p:nvPr/>
        </p:nvSpPr>
        <p:spPr>
          <a:xfrm>
            <a:off x="1419225" y="5042118"/>
            <a:ext cx="10372725" cy="1815882"/>
          </a:xfrm>
          <a:prstGeom prst="rect">
            <a:avLst/>
          </a:prstGeom>
          <a:noFill/>
        </p:spPr>
        <p:txBody>
          <a:bodyPr wrap="square">
            <a:spAutoFit/>
          </a:bodyPr>
          <a:lstStyle/>
          <a:p>
            <a:pPr algn="just"/>
            <a:r>
              <a:rPr lang="pl-PL" sz="1400" b="1" dirty="0" err="1"/>
              <a:t>Lapkri</a:t>
            </a:r>
            <a:r>
              <a:rPr lang="lt-LT" sz="1400" b="1" dirty="0"/>
              <a:t>čio 12-13 d., Gorizia-Nova Gorica </a:t>
            </a:r>
            <a:r>
              <a:rPr lang="lt-LT" sz="1400" dirty="0"/>
              <a:t>–</a:t>
            </a:r>
            <a:r>
              <a:rPr lang="pl-PL" sz="1400" dirty="0"/>
              <a:t> </a:t>
            </a:r>
            <a:r>
              <a:rPr lang="pl-PL" sz="1400" dirty="0" err="1"/>
              <a:t>dalyvavimas</a:t>
            </a:r>
            <a:r>
              <a:rPr lang="pl-PL" sz="1400" dirty="0"/>
              <a:t> </a:t>
            </a:r>
            <a:r>
              <a:rPr lang="pl-PL" sz="1400" dirty="0" err="1"/>
              <a:t>projekto</a:t>
            </a:r>
            <a:r>
              <a:rPr lang="pl-PL" sz="1400" dirty="0"/>
              <a:t> „</a:t>
            </a:r>
            <a:r>
              <a:rPr lang="lt-LT" sz="1400" dirty="0"/>
              <a:t>Resilient Borders</a:t>
            </a:r>
            <a:r>
              <a:rPr lang="pl-PL" sz="1400" dirty="0"/>
              <a:t>“ </a:t>
            </a:r>
            <a:r>
              <a:rPr lang="pl-PL" sz="1400" dirty="0" err="1"/>
              <a:t>baigiamajame</a:t>
            </a:r>
            <a:r>
              <a:rPr lang="pl-PL" sz="1400" dirty="0"/>
              <a:t> </a:t>
            </a:r>
            <a:r>
              <a:rPr lang="pl-PL" sz="1400" dirty="0" err="1"/>
              <a:t>renginyje</a:t>
            </a:r>
            <a:r>
              <a:rPr lang="pl-PL" sz="1400" dirty="0"/>
              <a:t>.</a:t>
            </a:r>
            <a:endParaRPr lang="lt-LT" sz="1400" dirty="0"/>
          </a:p>
          <a:p>
            <a:pPr algn="just"/>
            <a:r>
              <a:rPr lang="fr-FR" sz="1400" dirty="0"/>
              <a:t>Association of European Border Regions (AEBR) i</a:t>
            </a:r>
            <a:r>
              <a:rPr lang="lt-LT" sz="1400" dirty="0"/>
              <a:t>r</a:t>
            </a:r>
            <a:r>
              <a:rPr lang="fr-FR" sz="1400" dirty="0"/>
              <a:t> Mission Opérationnelle Transfrontalière (MOT) </a:t>
            </a:r>
            <a:r>
              <a:rPr lang="lt-LT" sz="1400" dirty="0"/>
              <a:t>surengė galutinį renginį „Atsparūs sienos“, kuriame susirinko pilotinių projektų atstovai iš krizių valdymo ir teritorijų planavimo sričių, kad pasidalytų savo patirtimi ir geriausia praktika, įgyta vykdant pilotinius projektus. </a:t>
            </a:r>
          </a:p>
          <a:p>
            <a:pPr algn="just"/>
            <a:r>
              <a:rPr lang="lt-LT" sz="1400" dirty="0"/>
              <a:t>Per baigiamąjį renginį pilotinių projektų atstovai keitiesi informacija apie pilotinių projektų rezultatus ir įgytą patirtį. Be to, kiekvienas iš jų turėjo galimybę pristatyti savo pilotinio projekto rezultatus per plakatų sesijas arba kaip pranešėjai apvaliojo stalo diskusijose, organizuotose AEBR tarpvalstybinėje mokykloje ir Europos tarpvalstybinės platformos metiniame susitikime. </a:t>
            </a:r>
          </a:p>
        </p:txBody>
      </p:sp>
      <p:sp>
        <p:nvSpPr>
          <p:cNvPr id="3" name="pole tekstowe 2">
            <a:extLst>
              <a:ext uri="{FF2B5EF4-FFF2-40B4-BE49-F238E27FC236}">
                <a16:creationId xmlns:a16="http://schemas.microsoft.com/office/drawing/2014/main" id="{3356881C-1AD3-5AC2-973C-2FA83EA07F73}"/>
              </a:ext>
            </a:extLst>
          </p:cNvPr>
          <p:cNvSpPr txBox="1"/>
          <p:nvPr/>
        </p:nvSpPr>
        <p:spPr>
          <a:xfrm>
            <a:off x="839755" y="696629"/>
            <a:ext cx="11066106" cy="2031325"/>
          </a:xfrm>
          <a:prstGeom prst="rect">
            <a:avLst/>
          </a:prstGeom>
          <a:noFill/>
        </p:spPr>
        <p:txBody>
          <a:bodyPr wrap="square">
            <a:spAutoFit/>
          </a:bodyPr>
          <a:lstStyle/>
          <a:p>
            <a:pPr algn="just"/>
            <a:r>
              <a:rPr lang="pl-PL" sz="1400" b="1" dirty="0"/>
              <a:t>12-13 listopada, </a:t>
            </a:r>
            <a:r>
              <a:rPr lang="pl-PL" sz="1400" b="1" dirty="0" err="1"/>
              <a:t>Gorizia</a:t>
            </a:r>
            <a:r>
              <a:rPr lang="pl-PL" sz="1400" b="1" dirty="0"/>
              <a:t>-Nova </a:t>
            </a:r>
            <a:r>
              <a:rPr lang="pl-PL" sz="1400" b="1" dirty="0" err="1"/>
              <a:t>Gorica</a:t>
            </a:r>
            <a:r>
              <a:rPr lang="pl-PL" sz="1400" b="1" dirty="0"/>
              <a:t> </a:t>
            </a:r>
            <a:r>
              <a:rPr lang="pl-PL" sz="1400" dirty="0"/>
              <a:t>–</a:t>
            </a:r>
            <a:r>
              <a:rPr lang="lt-LT" sz="1400" dirty="0"/>
              <a:t> </a:t>
            </a:r>
            <a:r>
              <a:rPr lang="pl-PL" sz="1400" dirty="0"/>
              <a:t>uczestnictwo w </a:t>
            </a:r>
            <a:r>
              <a:rPr lang="lt-LT" sz="1400" dirty="0"/>
              <a:t>wydarzeniu ko</a:t>
            </a:r>
            <a:r>
              <a:rPr lang="pl-PL" sz="1400" dirty="0" err="1"/>
              <a:t>ńcowym</a:t>
            </a:r>
            <a:r>
              <a:rPr lang="pl-PL" sz="1400" dirty="0"/>
              <a:t> w ramach projektu </a:t>
            </a:r>
            <a:r>
              <a:rPr lang="pl-PL" sz="1400" dirty="0" err="1"/>
              <a:t>Resilient</a:t>
            </a:r>
            <a:r>
              <a:rPr lang="pl-PL" sz="1400" dirty="0"/>
              <a:t> </a:t>
            </a:r>
            <a:r>
              <a:rPr lang="pl-PL" sz="1400" dirty="0" err="1"/>
              <a:t>Borders</a:t>
            </a:r>
            <a:r>
              <a:rPr lang="lt-LT" sz="1400" dirty="0"/>
              <a:t>.</a:t>
            </a:r>
          </a:p>
          <a:p>
            <a:pPr algn="just"/>
            <a:r>
              <a:rPr lang="en-US" sz="1400" dirty="0"/>
              <a:t>Association of European Border Regions (AEBR)</a:t>
            </a:r>
            <a:r>
              <a:rPr lang="pl-PL" sz="1400" dirty="0"/>
              <a:t> i </a:t>
            </a:r>
            <a:r>
              <a:rPr lang="pl-PL" sz="1400" dirty="0" err="1"/>
              <a:t>Mission</a:t>
            </a:r>
            <a:r>
              <a:rPr lang="pl-PL" sz="1400" dirty="0"/>
              <a:t> </a:t>
            </a:r>
            <a:r>
              <a:rPr lang="pl-PL" sz="1400" dirty="0" err="1"/>
              <a:t>Opérationnelle</a:t>
            </a:r>
            <a:r>
              <a:rPr lang="pl-PL" sz="1400" dirty="0"/>
              <a:t> </a:t>
            </a:r>
            <a:r>
              <a:rPr lang="pl-PL" sz="1400" dirty="0" err="1"/>
              <a:t>Transfrontalière</a:t>
            </a:r>
            <a:r>
              <a:rPr lang="pl-PL" sz="1400" dirty="0"/>
              <a:t> (MOT) zorganizowały wydarzenie podsumowujące projekt „Odporne granice”, podczas którego przedstawiciele pilotażowych projektów z zakresu zarządzania kryzysowego i planowania przestrzennego podzielili się swoimi doświadczeniami i najlepszymi praktykami wynikającymi z działań pilotażowych. </a:t>
            </a:r>
            <a:endParaRPr lang="lt-LT" sz="1400" dirty="0"/>
          </a:p>
          <a:p>
            <a:pPr algn="just"/>
            <a:r>
              <a:rPr lang="pl-PL" sz="1400" dirty="0"/>
              <a:t>Podczas wydarzenia finałowego przedstawiciele projektów pilotażowych </a:t>
            </a:r>
            <a:r>
              <a:rPr lang="pl-PL" sz="1400" dirty="0" err="1"/>
              <a:t>wymien</a:t>
            </a:r>
            <a:r>
              <a:rPr lang="lt-LT" sz="1400" dirty="0"/>
              <a:t>ili</a:t>
            </a:r>
            <a:r>
              <a:rPr lang="pl-PL" sz="1400" dirty="0"/>
              <a:t> się doświadczeniami na temat wyników i wniosków wyciągniętych z realizacji projektów pilotażowych. Każdy z nich miał również możliwość zaprezentowania wyników swojego projektu pilotażowego podczas sesji plakatowych lub jako prelegenci podczas okrągłych stołów zorganizowanych w ramach Szkoły Transgranicznej AEBR i corocznego spotkania Europejskiej Platformy Transgranicznej. </a:t>
            </a:r>
          </a:p>
        </p:txBody>
      </p:sp>
      <p:sp>
        <p:nvSpPr>
          <p:cNvPr id="6" name="pole tekstowe 5">
            <a:extLst>
              <a:ext uri="{FF2B5EF4-FFF2-40B4-BE49-F238E27FC236}">
                <a16:creationId xmlns:a16="http://schemas.microsoft.com/office/drawing/2014/main" id="{0134D57E-4E7F-C1BF-70DC-93DD36FF19E3}"/>
              </a:ext>
            </a:extLst>
          </p:cNvPr>
          <p:cNvSpPr txBox="1"/>
          <p:nvPr/>
        </p:nvSpPr>
        <p:spPr>
          <a:xfrm>
            <a:off x="8239125" y="6596390"/>
            <a:ext cx="3952875" cy="261610"/>
          </a:xfrm>
          <a:prstGeom prst="rect">
            <a:avLst/>
          </a:prstGeom>
          <a:solidFill>
            <a:schemeClr val="accent1"/>
          </a:solidFill>
        </p:spPr>
        <p:txBody>
          <a:bodyPr wrap="square">
            <a:spAutoFit/>
          </a:bodyPr>
          <a:lstStyle/>
          <a:p>
            <a:r>
              <a:rPr lang="pl-PL" sz="1100" dirty="0">
                <a:solidFill>
                  <a:schemeClr val="bg1"/>
                </a:solidFill>
              </a:rPr>
              <a:t>https://resilientborders.eu/resilient-borders-final-event/</a:t>
            </a:r>
          </a:p>
        </p:txBody>
      </p:sp>
      <p:pic>
        <p:nvPicPr>
          <p:cNvPr id="7" name="Obraz 6" descr="Obraz zawierający ubrania, osoba, ściana, kobieta&#10;&#10;Zawartość wygenerowana przez AI może być niepoprawna.">
            <a:extLst>
              <a:ext uri="{FF2B5EF4-FFF2-40B4-BE49-F238E27FC236}">
                <a16:creationId xmlns:a16="http://schemas.microsoft.com/office/drawing/2014/main" id="{75C010CC-627D-8E64-FD1B-D43145183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2324" y="2773041"/>
            <a:ext cx="5203351" cy="2178903"/>
          </a:xfrm>
          <a:prstGeom prst="rect">
            <a:avLst/>
          </a:prstGeom>
        </p:spPr>
      </p:pic>
    </p:spTree>
    <p:extLst>
      <p:ext uri="{BB962C8B-B14F-4D97-AF65-F5344CB8AC3E}">
        <p14:creationId xmlns:p14="http://schemas.microsoft.com/office/powerpoint/2010/main" val="1275804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C55AC-0C3D-59D5-49AE-01AB85A64037}"/>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7FC55744-627B-5B7E-30AD-4335277EC696}"/>
              </a:ext>
            </a:extLst>
          </p:cNvPr>
          <p:cNvSpPr>
            <a:spLocks noGrp="1"/>
          </p:cNvSpPr>
          <p:nvPr>
            <p:ph type="ctrTitle" idx="4294967295"/>
          </p:nvPr>
        </p:nvSpPr>
        <p:spPr>
          <a:xfrm>
            <a:off x="1592263" y="230823"/>
            <a:ext cx="11066462" cy="466725"/>
          </a:xfrm>
        </p:spPr>
        <p:txBody>
          <a:bodyPr>
            <a:normAutofit/>
          </a:bodyPr>
          <a:lstStyle/>
          <a:p>
            <a:r>
              <a:rPr lang="lt-LT" sz="1800" b="1" dirty="0"/>
              <a:t>Planowane dzi</a:t>
            </a:r>
            <a:r>
              <a:rPr lang="pl-PL" sz="1800" b="1" dirty="0" err="1"/>
              <a:t>ałania</a:t>
            </a:r>
            <a:r>
              <a:rPr lang="pl-PL" sz="1800" b="1" dirty="0"/>
              <a:t> / </a:t>
            </a:r>
            <a:r>
              <a:rPr lang="pl-PL" sz="1800" b="1" dirty="0" err="1"/>
              <a:t>Planuotos</a:t>
            </a:r>
            <a:r>
              <a:rPr lang="pl-PL" sz="1800" b="1" dirty="0"/>
              <a:t> </a:t>
            </a:r>
            <a:r>
              <a:rPr lang="pl-PL" sz="1800" b="1" dirty="0" err="1"/>
              <a:t>veiklos</a:t>
            </a:r>
            <a:endParaRPr lang="pl-PL" sz="1800" b="1" dirty="0"/>
          </a:p>
        </p:txBody>
      </p:sp>
      <p:sp>
        <p:nvSpPr>
          <p:cNvPr id="6" name="Podtytuł 5">
            <a:extLst>
              <a:ext uri="{FF2B5EF4-FFF2-40B4-BE49-F238E27FC236}">
                <a16:creationId xmlns:a16="http://schemas.microsoft.com/office/drawing/2014/main" id="{A9D59620-7E41-F17D-F05E-2E029DC133D7}"/>
              </a:ext>
            </a:extLst>
          </p:cNvPr>
          <p:cNvSpPr>
            <a:spLocks noGrp="1"/>
          </p:cNvSpPr>
          <p:nvPr>
            <p:ph type="subTitle" idx="4294967295"/>
          </p:nvPr>
        </p:nvSpPr>
        <p:spPr>
          <a:xfrm>
            <a:off x="1672496" y="880348"/>
            <a:ext cx="9680575" cy="466725"/>
          </a:xfrm>
        </p:spPr>
        <p:txBody>
          <a:bodyPr>
            <a:normAutofit/>
          </a:bodyPr>
          <a:lstStyle/>
          <a:p>
            <a:r>
              <a:rPr lang="pl-PL" dirty="0"/>
              <a:t>Wzięcie udziału w projekcie </a:t>
            </a:r>
            <a:r>
              <a:rPr lang="pl-PL" b="1" dirty="0"/>
              <a:t>b-</a:t>
            </a:r>
            <a:r>
              <a:rPr lang="pl-PL" b="1" dirty="0" err="1"/>
              <a:t>solutions</a:t>
            </a:r>
            <a:r>
              <a:rPr lang="pl-PL" b="1" dirty="0"/>
              <a:t> </a:t>
            </a:r>
            <a:r>
              <a:rPr lang="pl-PL" dirty="0"/>
              <a:t>/ </a:t>
            </a:r>
            <a:r>
              <a:rPr lang="pl-PL" dirty="0" err="1"/>
              <a:t>Dalyvavimas</a:t>
            </a:r>
            <a:r>
              <a:rPr lang="pl-PL" dirty="0"/>
              <a:t> </a:t>
            </a:r>
            <a:r>
              <a:rPr lang="pl-PL" dirty="0" err="1"/>
              <a:t>projekte</a:t>
            </a:r>
            <a:r>
              <a:rPr lang="pl-PL" dirty="0"/>
              <a:t> </a:t>
            </a:r>
            <a:r>
              <a:rPr lang="pl-PL" b="1" dirty="0"/>
              <a:t>„b-</a:t>
            </a:r>
            <a:r>
              <a:rPr lang="pl-PL" b="1" dirty="0" err="1"/>
              <a:t>solutions</a:t>
            </a:r>
            <a:r>
              <a:rPr lang="pl-PL" b="1" dirty="0"/>
              <a:t>“ </a:t>
            </a:r>
          </a:p>
          <a:p>
            <a:endParaRPr lang="pl-PL" dirty="0"/>
          </a:p>
          <a:p>
            <a:endParaRPr lang="pl-PL" dirty="0"/>
          </a:p>
          <a:p>
            <a:endParaRPr lang="pl-PL" dirty="0"/>
          </a:p>
        </p:txBody>
      </p:sp>
      <p:sp>
        <p:nvSpPr>
          <p:cNvPr id="5" name="Podtytuł 2">
            <a:extLst>
              <a:ext uri="{FF2B5EF4-FFF2-40B4-BE49-F238E27FC236}">
                <a16:creationId xmlns:a16="http://schemas.microsoft.com/office/drawing/2014/main" id="{8C167A7A-92E4-5A86-961E-7007CBE19D4A}"/>
              </a:ext>
            </a:extLst>
          </p:cNvPr>
          <p:cNvSpPr txBox="1">
            <a:spLocks/>
          </p:cNvSpPr>
          <p:nvPr/>
        </p:nvSpPr>
        <p:spPr>
          <a:xfrm>
            <a:off x="1672496" y="20061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9" name="Podtytuł 2">
            <a:extLst>
              <a:ext uri="{FF2B5EF4-FFF2-40B4-BE49-F238E27FC236}">
                <a16:creationId xmlns:a16="http://schemas.microsoft.com/office/drawing/2014/main" id="{69A3A8E4-929F-8B10-ACE3-08CBB2CC8ED1}"/>
              </a:ext>
            </a:extLst>
          </p:cNvPr>
          <p:cNvSpPr txBox="1">
            <a:spLocks/>
          </p:cNvSpPr>
          <p:nvPr/>
        </p:nvSpPr>
        <p:spPr>
          <a:xfrm>
            <a:off x="1824896" y="21585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4" name="pole tekstowe 3">
            <a:extLst>
              <a:ext uri="{FF2B5EF4-FFF2-40B4-BE49-F238E27FC236}">
                <a16:creationId xmlns:a16="http://schemas.microsoft.com/office/drawing/2014/main" id="{827D180C-F1A4-2C03-3695-ED327928137D}"/>
              </a:ext>
            </a:extLst>
          </p:cNvPr>
          <p:cNvSpPr txBox="1"/>
          <p:nvPr/>
        </p:nvSpPr>
        <p:spPr>
          <a:xfrm>
            <a:off x="7249138" y="6488668"/>
            <a:ext cx="4942862" cy="369332"/>
          </a:xfrm>
          <a:prstGeom prst="rect">
            <a:avLst/>
          </a:prstGeom>
          <a:solidFill>
            <a:schemeClr val="accent1"/>
          </a:solidFill>
        </p:spPr>
        <p:txBody>
          <a:bodyPr wrap="square">
            <a:spAutoFit/>
          </a:bodyPr>
          <a:lstStyle/>
          <a:p>
            <a:r>
              <a:rPr lang="pl-PL" dirty="0">
                <a:solidFill>
                  <a:schemeClr val="bg1"/>
                </a:solidFill>
              </a:rPr>
              <a:t>https://www.b-solutionsproject.com/about</a:t>
            </a:r>
          </a:p>
        </p:txBody>
      </p:sp>
      <p:sp>
        <p:nvSpPr>
          <p:cNvPr id="8" name="pole tekstowe 7">
            <a:extLst>
              <a:ext uri="{FF2B5EF4-FFF2-40B4-BE49-F238E27FC236}">
                <a16:creationId xmlns:a16="http://schemas.microsoft.com/office/drawing/2014/main" id="{25F44B56-3008-3CEC-DB49-15CA79863806}"/>
              </a:ext>
            </a:extLst>
          </p:cNvPr>
          <p:cNvSpPr txBox="1"/>
          <p:nvPr/>
        </p:nvSpPr>
        <p:spPr>
          <a:xfrm>
            <a:off x="1125538" y="3994964"/>
            <a:ext cx="10544846" cy="2246769"/>
          </a:xfrm>
          <a:prstGeom prst="rect">
            <a:avLst/>
          </a:prstGeom>
          <a:noFill/>
        </p:spPr>
        <p:txBody>
          <a:bodyPr wrap="square">
            <a:spAutoFit/>
          </a:bodyPr>
          <a:lstStyle/>
          <a:p>
            <a:r>
              <a:rPr lang="lt-LT" sz="1400" dirty="0"/>
              <a:t>Projektą „b-solutions“ remia Europos Komisijos Regioninės ir miestų politikos generalinis direktoratas (DG REGIO), o jį administruoja Europos pasienio regionų asociacija (AEBR).</a:t>
            </a:r>
            <a:endParaRPr lang="pl-PL" sz="1400" dirty="0"/>
          </a:p>
          <a:p>
            <a:endParaRPr lang="pl-PL" sz="1400" dirty="0"/>
          </a:p>
          <a:p>
            <a:r>
              <a:rPr lang="lt-LT" sz="1400" dirty="0"/>
              <a:t>Projektas „b-solutions“ skirtas teisinių ir administracinių kliūčių tarpvalstybiniam bendradarbiavimui Europoje šalinimui, remiant visų lygių tarpvalstybinio bendradarbiavimo dalyvius.</a:t>
            </a:r>
            <a:endParaRPr lang="pl-PL" sz="1400" dirty="0"/>
          </a:p>
          <a:p>
            <a:endParaRPr lang="pl-PL" sz="1400" dirty="0"/>
          </a:p>
          <a:p>
            <a:r>
              <a:rPr lang="lt-LT" sz="1400" i="1" dirty="0"/>
              <a:t>Ši iniciatyva</a:t>
            </a:r>
            <a:r>
              <a:rPr lang="lt-LT" sz="1400" dirty="0"/>
              <a:t>, pradėta pagal 2017 m. Europos Komisijos komunikatą „Augimo ir sanglaudos skatinimas ES pasienio regionuose“ ir remiantis 2021 m. ataskaita „ES pasienio regionai: Europos integracijos gyvosios laboratorijos“, </a:t>
            </a:r>
            <a:r>
              <a:rPr lang="lt-LT" sz="1400" u="sng" dirty="0"/>
              <a:t>yra sutelkta į pagrindines temines sritis: institucinį bendradarbiavimą, viešąsias paslaugas, darbo rinką ir švietimą bei Europos žaliosios sutarties įgyvendinimą.</a:t>
            </a:r>
            <a:endParaRPr lang="pl-PL" sz="1400" u="sng" dirty="0"/>
          </a:p>
        </p:txBody>
      </p:sp>
      <p:sp>
        <p:nvSpPr>
          <p:cNvPr id="11" name="pole tekstowe 10">
            <a:extLst>
              <a:ext uri="{FF2B5EF4-FFF2-40B4-BE49-F238E27FC236}">
                <a16:creationId xmlns:a16="http://schemas.microsoft.com/office/drawing/2014/main" id="{89600726-EB4A-3FA6-735E-95E46DD99DEE}"/>
              </a:ext>
            </a:extLst>
          </p:cNvPr>
          <p:cNvSpPr txBox="1"/>
          <p:nvPr/>
        </p:nvSpPr>
        <p:spPr>
          <a:xfrm>
            <a:off x="1125536" y="1409283"/>
            <a:ext cx="10544847" cy="2462213"/>
          </a:xfrm>
          <a:prstGeom prst="rect">
            <a:avLst/>
          </a:prstGeom>
          <a:noFill/>
        </p:spPr>
        <p:txBody>
          <a:bodyPr wrap="square">
            <a:spAutoFit/>
          </a:bodyPr>
          <a:lstStyle/>
          <a:p>
            <a:pPr algn="just"/>
            <a:r>
              <a:rPr lang="pl-PL" sz="1400" dirty="0"/>
              <a:t>Projekt b-</a:t>
            </a:r>
            <a:r>
              <a:rPr lang="pl-PL" sz="1400" dirty="0" err="1"/>
              <a:t>solutions</a:t>
            </a:r>
            <a:r>
              <a:rPr lang="pl-PL" sz="1400" dirty="0"/>
              <a:t> jest promowany przez Dyrekcję Generalną ds. Polityki Regionalnej i Miejskiej Komisji Europejskiej (DG REGIO) i zarządzany przez Stowarzyszenie Europejskich Regionów Granicznych (AEBR).</a:t>
            </a:r>
          </a:p>
          <a:p>
            <a:pPr algn="just"/>
            <a:endParaRPr lang="pl-PL" sz="1400" dirty="0"/>
          </a:p>
          <a:p>
            <a:pPr algn="just"/>
            <a:r>
              <a:rPr lang="pl-PL" sz="1400" dirty="0"/>
              <a:t>b-</a:t>
            </a:r>
            <a:r>
              <a:rPr lang="pl-PL" sz="1400" dirty="0" err="1"/>
              <a:t>solutions</a:t>
            </a:r>
            <a:r>
              <a:rPr lang="pl-PL" sz="1400" dirty="0"/>
              <a:t> zajmuje się przeszkodami prawnymi i administracyjnymi utrudniającymi współpracę transgraniczną w Europie, wspierając podmioty zaangażowane we współpracę transgraniczną na wszystkich poziomach. </a:t>
            </a:r>
          </a:p>
          <a:p>
            <a:pPr algn="just"/>
            <a:endParaRPr lang="pl-PL" sz="1400" dirty="0"/>
          </a:p>
          <a:p>
            <a:pPr algn="just"/>
            <a:r>
              <a:rPr lang="pl-PL" sz="1400" u="sng" dirty="0"/>
              <a:t>Inicjatywa ta</a:t>
            </a:r>
            <a:r>
              <a:rPr lang="pl-PL" sz="1400" dirty="0"/>
              <a:t>, uruchomiona w ramach komunikatu Komisji Europejskiej z 2017 r. „Wspieranie wzrostu gospodarczego i spójności w regionach przygranicznych UE” i oparta na raporcie z 2021 r. „Regiony przygraniczne UE: żywe laboratoria integracji europejskiej”, </a:t>
            </a:r>
            <a:r>
              <a:rPr lang="pl-PL" sz="1400" u="sng" dirty="0"/>
              <a:t>koncentruje się na kluczowych obszarach tematycznych: współpracy instytucjonalnej, usługach publicznych, rynku pracy i edukacji oraz wdrażaniu Europejskiego Zielonego Ładu.</a:t>
            </a:r>
          </a:p>
          <a:p>
            <a:pPr algn="just"/>
            <a:r>
              <a:rPr lang="pl-PL" sz="1400" u="sng" dirty="0"/>
              <a:t>____________________________________________________________________________________________________________________</a:t>
            </a:r>
          </a:p>
        </p:txBody>
      </p:sp>
    </p:spTree>
    <p:extLst>
      <p:ext uri="{BB962C8B-B14F-4D97-AF65-F5344CB8AC3E}">
        <p14:creationId xmlns:p14="http://schemas.microsoft.com/office/powerpoint/2010/main" val="3672378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5C7A0-E0F8-D74A-D5B1-B6766315050E}"/>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1FF68FF0-308C-CBED-7036-C277FC17D829}"/>
              </a:ext>
            </a:extLst>
          </p:cNvPr>
          <p:cNvSpPr>
            <a:spLocks noGrp="1"/>
          </p:cNvSpPr>
          <p:nvPr>
            <p:ph type="ctrTitle"/>
          </p:nvPr>
        </p:nvSpPr>
        <p:spPr>
          <a:xfrm>
            <a:off x="822782" y="535869"/>
            <a:ext cx="4429564" cy="268692"/>
          </a:xfrm>
        </p:spPr>
        <p:txBody>
          <a:bodyPr>
            <a:normAutofit fontScale="90000"/>
          </a:bodyPr>
          <a:lstStyle/>
          <a:p>
            <a:r>
              <a:rPr lang="lt-LT" sz="1800" b="1" dirty="0"/>
              <a:t>Planowane dzi</a:t>
            </a:r>
            <a:r>
              <a:rPr lang="pl-PL" sz="1800" b="1" dirty="0" err="1"/>
              <a:t>ałania</a:t>
            </a:r>
            <a:r>
              <a:rPr lang="pl-PL" sz="1800" b="1" dirty="0"/>
              <a:t> / </a:t>
            </a:r>
            <a:r>
              <a:rPr lang="pl-PL" sz="1800" b="1" dirty="0" err="1"/>
              <a:t>Planuotos</a:t>
            </a:r>
            <a:r>
              <a:rPr lang="pl-PL" sz="1800" b="1" dirty="0"/>
              <a:t> </a:t>
            </a:r>
            <a:r>
              <a:rPr lang="pl-PL" sz="1800" b="1" dirty="0" err="1"/>
              <a:t>veiklos</a:t>
            </a:r>
            <a:br>
              <a:rPr lang="pl-PL" sz="1800" b="1" dirty="0"/>
            </a:br>
            <a:endParaRPr lang="pl-PL" sz="1800" b="1" dirty="0"/>
          </a:p>
        </p:txBody>
      </p:sp>
      <p:sp>
        <p:nvSpPr>
          <p:cNvPr id="6" name="Podtytuł 5">
            <a:extLst>
              <a:ext uri="{FF2B5EF4-FFF2-40B4-BE49-F238E27FC236}">
                <a16:creationId xmlns:a16="http://schemas.microsoft.com/office/drawing/2014/main" id="{BBC68582-17E3-5615-9A33-B01E4E9164AB}"/>
              </a:ext>
            </a:extLst>
          </p:cNvPr>
          <p:cNvSpPr>
            <a:spLocks noGrp="1"/>
          </p:cNvSpPr>
          <p:nvPr>
            <p:ph type="subTitle" idx="1"/>
          </p:nvPr>
        </p:nvSpPr>
        <p:spPr>
          <a:xfrm>
            <a:off x="5252346" y="249123"/>
            <a:ext cx="8597728" cy="268692"/>
          </a:xfrm>
        </p:spPr>
        <p:txBody>
          <a:bodyPr>
            <a:normAutofit fontScale="77500" lnSpcReduction="20000"/>
          </a:bodyPr>
          <a:lstStyle/>
          <a:p>
            <a:r>
              <a:rPr lang="pl-PL" dirty="0"/>
              <a:t>Wzięcie udziału w projekcie </a:t>
            </a:r>
            <a:r>
              <a:rPr lang="pl-PL" b="1" dirty="0"/>
              <a:t>b-</a:t>
            </a:r>
            <a:r>
              <a:rPr lang="pl-PL" b="1" dirty="0" err="1"/>
              <a:t>solutions</a:t>
            </a:r>
            <a:r>
              <a:rPr lang="pl-PL" b="1" dirty="0"/>
              <a:t> </a:t>
            </a:r>
            <a:r>
              <a:rPr lang="pl-PL" dirty="0"/>
              <a:t>/ </a:t>
            </a:r>
            <a:r>
              <a:rPr lang="pl-PL" dirty="0" err="1"/>
              <a:t>Dalyvavimas</a:t>
            </a:r>
            <a:r>
              <a:rPr lang="pl-PL" dirty="0"/>
              <a:t> </a:t>
            </a:r>
            <a:r>
              <a:rPr lang="pl-PL" dirty="0" err="1"/>
              <a:t>projekte</a:t>
            </a:r>
            <a:r>
              <a:rPr lang="pl-PL" dirty="0"/>
              <a:t> </a:t>
            </a:r>
            <a:r>
              <a:rPr lang="pl-PL" b="1" dirty="0"/>
              <a:t>„b-</a:t>
            </a:r>
            <a:r>
              <a:rPr lang="pl-PL" b="1" dirty="0" err="1"/>
              <a:t>solutions</a:t>
            </a:r>
            <a:r>
              <a:rPr lang="pl-PL" b="1" dirty="0"/>
              <a:t>“ </a:t>
            </a:r>
          </a:p>
          <a:p>
            <a:endParaRPr lang="pl-PL" dirty="0"/>
          </a:p>
          <a:p>
            <a:endParaRPr lang="pl-PL" dirty="0"/>
          </a:p>
          <a:p>
            <a:endParaRPr lang="pl-PL" dirty="0"/>
          </a:p>
        </p:txBody>
      </p:sp>
      <p:sp>
        <p:nvSpPr>
          <p:cNvPr id="5" name="Podtytuł 2">
            <a:extLst>
              <a:ext uri="{FF2B5EF4-FFF2-40B4-BE49-F238E27FC236}">
                <a16:creationId xmlns:a16="http://schemas.microsoft.com/office/drawing/2014/main" id="{4672F7D3-6CE7-3E20-774F-E51D44EA1D1A}"/>
              </a:ext>
            </a:extLst>
          </p:cNvPr>
          <p:cNvSpPr txBox="1">
            <a:spLocks/>
          </p:cNvSpPr>
          <p:nvPr/>
        </p:nvSpPr>
        <p:spPr>
          <a:xfrm>
            <a:off x="1672496" y="20061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9" name="Podtytuł 2">
            <a:extLst>
              <a:ext uri="{FF2B5EF4-FFF2-40B4-BE49-F238E27FC236}">
                <a16:creationId xmlns:a16="http://schemas.microsoft.com/office/drawing/2014/main" id="{6D3643E7-D0D5-31A2-D05E-59F6CE7AF8B6}"/>
              </a:ext>
            </a:extLst>
          </p:cNvPr>
          <p:cNvSpPr txBox="1">
            <a:spLocks/>
          </p:cNvSpPr>
          <p:nvPr/>
        </p:nvSpPr>
        <p:spPr>
          <a:xfrm>
            <a:off x="1824896" y="21585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4" name="pole tekstowe 3">
            <a:extLst>
              <a:ext uri="{FF2B5EF4-FFF2-40B4-BE49-F238E27FC236}">
                <a16:creationId xmlns:a16="http://schemas.microsoft.com/office/drawing/2014/main" id="{C8732310-836B-2F54-0A6F-1C4AF09B176A}"/>
              </a:ext>
            </a:extLst>
          </p:cNvPr>
          <p:cNvSpPr txBox="1"/>
          <p:nvPr/>
        </p:nvSpPr>
        <p:spPr>
          <a:xfrm>
            <a:off x="7182463" y="6488668"/>
            <a:ext cx="5009537" cy="369332"/>
          </a:xfrm>
          <a:prstGeom prst="rect">
            <a:avLst/>
          </a:prstGeom>
          <a:solidFill>
            <a:schemeClr val="accent1"/>
          </a:solidFill>
        </p:spPr>
        <p:txBody>
          <a:bodyPr wrap="square">
            <a:spAutoFit/>
          </a:bodyPr>
          <a:lstStyle/>
          <a:p>
            <a:r>
              <a:rPr lang="pl-PL" dirty="0">
                <a:solidFill>
                  <a:schemeClr val="bg1"/>
                </a:solidFill>
              </a:rPr>
              <a:t>https://www.b-solutionsproject.com/about</a:t>
            </a:r>
          </a:p>
        </p:txBody>
      </p:sp>
      <p:sp>
        <p:nvSpPr>
          <p:cNvPr id="11" name="pole tekstowe 10">
            <a:extLst>
              <a:ext uri="{FF2B5EF4-FFF2-40B4-BE49-F238E27FC236}">
                <a16:creationId xmlns:a16="http://schemas.microsoft.com/office/drawing/2014/main" id="{F58BB8B9-8DAF-4736-3D02-1B3AC56EA253}"/>
              </a:ext>
            </a:extLst>
          </p:cNvPr>
          <p:cNvSpPr txBox="1"/>
          <p:nvPr/>
        </p:nvSpPr>
        <p:spPr>
          <a:xfrm>
            <a:off x="745551" y="741264"/>
            <a:ext cx="10883502" cy="1815882"/>
          </a:xfrm>
          <a:prstGeom prst="rect">
            <a:avLst/>
          </a:prstGeom>
          <a:noFill/>
        </p:spPr>
        <p:txBody>
          <a:bodyPr wrap="square">
            <a:spAutoFit/>
          </a:bodyPr>
          <a:lstStyle/>
          <a:p>
            <a:pPr algn="just"/>
            <a:r>
              <a:rPr lang="pl-PL" sz="1400" dirty="0"/>
              <a:t>b-</a:t>
            </a:r>
            <a:r>
              <a:rPr lang="pl-PL" sz="1400" dirty="0" err="1"/>
              <a:t>solutions</a:t>
            </a:r>
            <a:r>
              <a:rPr lang="pl-PL" sz="1400" dirty="0"/>
              <a:t> oferuje wsparcie techniczne: sprawy są oceniane przez ekspertów prawnych wybranych w drodze otwartego zaproszenia do składania zgłoszeń. Wyniki i najlepsze praktyki są udostępniane w formie kompendiów i analiz tematycznych w naszej bibliotece internetowej.</a:t>
            </a:r>
          </a:p>
          <a:p>
            <a:pPr algn="just"/>
            <a:endParaRPr lang="pl-PL" sz="1400" dirty="0"/>
          </a:p>
          <a:p>
            <a:pPr algn="just"/>
            <a:r>
              <a:rPr lang="pl-PL" sz="1400" dirty="0"/>
              <a:t>b-</a:t>
            </a:r>
            <a:r>
              <a:rPr lang="pl-PL" sz="1400" dirty="0" err="1"/>
              <a:t>solutions</a:t>
            </a:r>
            <a:r>
              <a:rPr lang="pl-PL" sz="1400" dirty="0"/>
              <a:t> zajmuje się przeszkodami prawnymi lub administracyjnymi utrudniającymi realizację projektów i inicjatyw współpracy transgranicznej. Aby uzyskać wsparcie, organy publiczne i struktury transgraniczne mogą zgłaszać się do naszego otwartego zaproszenia do zgłaszania nowych spraw do analizy przeszkód i wskazania możliwych rozwiązań.</a:t>
            </a:r>
          </a:p>
          <a:p>
            <a:pPr algn="just"/>
            <a:r>
              <a:rPr lang="pl-PL" sz="1400" dirty="0"/>
              <a:t>________________________________________________________________________________________________________________________</a:t>
            </a:r>
          </a:p>
        </p:txBody>
      </p:sp>
      <p:sp>
        <p:nvSpPr>
          <p:cNvPr id="7" name="pole tekstowe 6">
            <a:extLst>
              <a:ext uri="{FF2B5EF4-FFF2-40B4-BE49-F238E27FC236}">
                <a16:creationId xmlns:a16="http://schemas.microsoft.com/office/drawing/2014/main" id="{17577CEE-82F4-9F8E-C2E5-24217FF00FC7}"/>
              </a:ext>
            </a:extLst>
          </p:cNvPr>
          <p:cNvSpPr txBox="1"/>
          <p:nvPr/>
        </p:nvSpPr>
        <p:spPr>
          <a:xfrm>
            <a:off x="720745" y="2521322"/>
            <a:ext cx="9798759" cy="1600438"/>
          </a:xfrm>
          <a:prstGeom prst="rect">
            <a:avLst/>
          </a:prstGeom>
          <a:noFill/>
        </p:spPr>
        <p:txBody>
          <a:bodyPr wrap="square">
            <a:spAutoFit/>
          </a:bodyPr>
          <a:lstStyle/>
          <a:p>
            <a:r>
              <a:rPr lang="lt-LT" sz="1400" dirty="0"/>
              <a:t>b-solutions teikia techninę pagalbą: atvejus vertina teisininkai, atrinkti atviro konkurso būdu. Rezultatai ir geriausia praktika skelbiami mūsų internetinėje bibliotekoje esančiuose kompendiumuose ir teminėse analizėse.</a:t>
            </a:r>
            <a:endParaRPr lang="pl-PL" sz="1400" dirty="0"/>
          </a:p>
          <a:p>
            <a:endParaRPr lang="pl-PL" sz="1400" dirty="0"/>
          </a:p>
          <a:p>
            <a:r>
              <a:rPr lang="lt-LT" sz="1400" dirty="0"/>
              <a:t>b-solutions sprendžia teisines ar administracines kliūtis, trukdančias tarpvalstybinio bendradarbiavimo projektams ir iniciatyvoms. Norėdamos gauti paramą, viešosios įstaigos ir tarpvalstybinės struktūros gali dalyvauti atvirame kvietime teikti naujus b-solutions atvejus, kad būtų išanalizuotos kliūtys ir nurodyti galimi sprendimai.</a:t>
            </a:r>
            <a:endParaRPr lang="pl-PL" sz="1400" dirty="0"/>
          </a:p>
          <a:p>
            <a:endParaRPr lang="pl-PL" sz="1400" dirty="0"/>
          </a:p>
        </p:txBody>
      </p:sp>
      <p:sp>
        <p:nvSpPr>
          <p:cNvPr id="12" name="pole tekstowe 11">
            <a:extLst>
              <a:ext uri="{FF2B5EF4-FFF2-40B4-BE49-F238E27FC236}">
                <a16:creationId xmlns:a16="http://schemas.microsoft.com/office/drawing/2014/main" id="{0350A649-0E02-237B-894E-A9679CB75EFF}"/>
              </a:ext>
            </a:extLst>
          </p:cNvPr>
          <p:cNvSpPr txBox="1"/>
          <p:nvPr/>
        </p:nvSpPr>
        <p:spPr>
          <a:xfrm>
            <a:off x="1816889" y="4121760"/>
            <a:ext cx="9812164" cy="923330"/>
          </a:xfrm>
          <a:prstGeom prst="rect">
            <a:avLst/>
          </a:prstGeom>
          <a:noFill/>
        </p:spPr>
        <p:txBody>
          <a:bodyPr wrap="square">
            <a:spAutoFit/>
          </a:bodyPr>
          <a:lstStyle/>
          <a:p>
            <a:r>
              <a:rPr lang="pl-PL" dirty="0"/>
              <a:t>Usuwanie barier administracyjnych i prawnych w transgranicznych usługach ratownictwa medycznego w polsko-litewskim obszarze funkcjonalnym</a:t>
            </a:r>
            <a:endParaRPr lang="lt-LT" dirty="0"/>
          </a:p>
          <a:p>
            <a:r>
              <a:rPr lang="pl-PL" dirty="0"/>
              <a:t>____________________________________________________________________________________</a:t>
            </a:r>
          </a:p>
        </p:txBody>
      </p:sp>
      <p:sp>
        <p:nvSpPr>
          <p:cNvPr id="8" name="pole tekstowe 7">
            <a:extLst>
              <a:ext uri="{FF2B5EF4-FFF2-40B4-BE49-F238E27FC236}">
                <a16:creationId xmlns:a16="http://schemas.microsoft.com/office/drawing/2014/main" id="{2B51D620-C8CB-61DA-6E95-3DA0A00078E9}"/>
              </a:ext>
            </a:extLst>
          </p:cNvPr>
          <p:cNvSpPr txBox="1"/>
          <p:nvPr/>
        </p:nvSpPr>
        <p:spPr>
          <a:xfrm>
            <a:off x="1783414" y="5094237"/>
            <a:ext cx="9657472" cy="646331"/>
          </a:xfrm>
          <a:prstGeom prst="rect">
            <a:avLst/>
          </a:prstGeom>
          <a:noFill/>
        </p:spPr>
        <p:txBody>
          <a:bodyPr wrap="square">
            <a:spAutoFit/>
          </a:bodyPr>
          <a:lstStyle/>
          <a:p>
            <a:r>
              <a:rPr lang="lt-LT" dirty="0"/>
              <a:t>Administracinių ir teisinių kliūčių tarpvalstybinėms skubiosios medicinos pagalbos paslaugoms Lenkijos ir Lietuvos tarpvalstybinėje funkcinėje zonoje pašalinimas</a:t>
            </a:r>
            <a:endParaRPr lang="pl-PL" dirty="0"/>
          </a:p>
        </p:txBody>
      </p:sp>
    </p:spTree>
    <p:extLst>
      <p:ext uri="{BB962C8B-B14F-4D97-AF65-F5344CB8AC3E}">
        <p14:creationId xmlns:p14="http://schemas.microsoft.com/office/powerpoint/2010/main" val="4073311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32D72-764D-BC38-D760-B0A99BA12265}"/>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927B81A4-771E-0070-EBBC-0BB2D639238E}"/>
              </a:ext>
            </a:extLst>
          </p:cNvPr>
          <p:cNvSpPr>
            <a:spLocks noGrp="1"/>
          </p:cNvSpPr>
          <p:nvPr>
            <p:ph type="ctrTitle"/>
          </p:nvPr>
        </p:nvSpPr>
        <p:spPr>
          <a:xfrm>
            <a:off x="822782" y="535869"/>
            <a:ext cx="4429564" cy="268692"/>
          </a:xfrm>
        </p:spPr>
        <p:txBody>
          <a:bodyPr>
            <a:normAutofit fontScale="90000"/>
          </a:bodyPr>
          <a:lstStyle/>
          <a:p>
            <a:r>
              <a:rPr lang="lt-LT" sz="1800" b="1" dirty="0"/>
              <a:t>Planowane dzi</a:t>
            </a:r>
            <a:r>
              <a:rPr lang="pl-PL" sz="1800" b="1" dirty="0" err="1"/>
              <a:t>ałania</a:t>
            </a:r>
            <a:r>
              <a:rPr lang="pl-PL" sz="1800" b="1" dirty="0"/>
              <a:t> / </a:t>
            </a:r>
            <a:r>
              <a:rPr lang="pl-PL" sz="1800" b="1" dirty="0" err="1"/>
              <a:t>Planuotos</a:t>
            </a:r>
            <a:r>
              <a:rPr lang="pl-PL" sz="1800" b="1" dirty="0"/>
              <a:t> </a:t>
            </a:r>
            <a:r>
              <a:rPr lang="pl-PL" sz="1800" b="1" dirty="0" err="1"/>
              <a:t>veiklos</a:t>
            </a:r>
            <a:br>
              <a:rPr lang="pl-PL" sz="1800" b="1" dirty="0"/>
            </a:br>
            <a:endParaRPr lang="pl-PL" sz="1800" b="1" dirty="0"/>
          </a:p>
        </p:txBody>
      </p:sp>
      <p:sp>
        <p:nvSpPr>
          <p:cNvPr id="6" name="Podtytuł 5">
            <a:extLst>
              <a:ext uri="{FF2B5EF4-FFF2-40B4-BE49-F238E27FC236}">
                <a16:creationId xmlns:a16="http://schemas.microsoft.com/office/drawing/2014/main" id="{B921F163-9321-CB14-67AB-283C886B5AC3}"/>
              </a:ext>
            </a:extLst>
          </p:cNvPr>
          <p:cNvSpPr>
            <a:spLocks noGrp="1"/>
          </p:cNvSpPr>
          <p:nvPr>
            <p:ph type="subTitle" idx="1"/>
          </p:nvPr>
        </p:nvSpPr>
        <p:spPr>
          <a:xfrm>
            <a:off x="1020856" y="1237254"/>
            <a:ext cx="8597728" cy="268692"/>
          </a:xfrm>
        </p:spPr>
        <p:txBody>
          <a:bodyPr>
            <a:normAutofit fontScale="77500" lnSpcReduction="20000"/>
          </a:bodyPr>
          <a:lstStyle/>
          <a:p>
            <a:r>
              <a:rPr lang="pl-PL" dirty="0"/>
              <a:t>Wzięcie udziału w projekcie </a:t>
            </a:r>
            <a:r>
              <a:rPr lang="pl-PL" b="1" dirty="0"/>
              <a:t>IMPACT </a:t>
            </a:r>
            <a:r>
              <a:rPr lang="pl-PL" dirty="0"/>
              <a:t>/ </a:t>
            </a:r>
            <a:r>
              <a:rPr lang="pl-PL" dirty="0" err="1"/>
              <a:t>Dalyvavimas</a:t>
            </a:r>
            <a:r>
              <a:rPr lang="pl-PL" dirty="0"/>
              <a:t> </a:t>
            </a:r>
            <a:r>
              <a:rPr lang="pl-PL" dirty="0" err="1"/>
              <a:t>projekte</a:t>
            </a:r>
            <a:r>
              <a:rPr lang="pl-PL" dirty="0"/>
              <a:t> </a:t>
            </a:r>
            <a:r>
              <a:rPr lang="pl-PL" b="1" dirty="0"/>
              <a:t>IMPACT </a:t>
            </a:r>
          </a:p>
          <a:p>
            <a:endParaRPr lang="pl-PL" dirty="0"/>
          </a:p>
          <a:p>
            <a:endParaRPr lang="pl-PL" dirty="0"/>
          </a:p>
          <a:p>
            <a:endParaRPr lang="pl-PL" dirty="0"/>
          </a:p>
        </p:txBody>
      </p:sp>
      <p:sp>
        <p:nvSpPr>
          <p:cNvPr id="5" name="Podtytuł 2">
            <a:extLst>
              <a:ext uri="{FF2B5EF4-FFF2-40B4-BE49-F238E27FC236}">
                <a16:creationId xmlns:a16="http://schemas.microsoft.com/office/drawing/2014/main" id="{22030E68-7200-B695-EA3F-B3E8D39413F8}"/>
              </a:ext>
            </a:extLst>
          </p:cNvPr>
          <p:cNvSpPr txBox="1">
            <a:spLocks/>
          </p:cNvSpPr>
          <p:nvPr/>
        </p:nvSpPr>
        <p:spPr>
          <a:xfrm>
            <a:off x="1672496" y="20061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11" name="pole tekstowe 10">
            <a:extLst>
              <a:ext uri="{FF2B5EF4-FFF2-40B4-BE49-F238E27FC236}">
                <a16:creationId xmlns:a16="http://schemas.microsoft.com/office/drawing/2014/main" id="{1C1035F6-DD2E-38E4-BD2C-82BE758B306E}"/>
              </a:ext>
            </a:extLst>
          </p:cNvPr>
          <p:cNvSpPr txBox="1"/>
          <p:nvPr/>
        </p:nvSpPr>
        <p:spPr>
          <a:xfrm>
            <a:off x="1020856" y="1875321"/>
            <a:ext cx="10883502" cy="523220"/>
          </a:xfrm>
          <a:prstGeom prst="rect">
            <a:avLst/>
          </a:prstGeom>
          <a:noFill/>
        </p:spPr>
        <p:txBody>
          <a:bodyPr wrap="square">
            <a:spAutoFit/>
          </a:bodyPr>
          <a:lstStyle/>
          <a:p>
            <a:pPr algn="just"/>
            <a:r>
              <a:rPr lang="pl-PL" sz="1400" dirty="0"/>
              <a:t>Projekt miałby na celu kontynuacje prac nad CLLD/RLKS – Rozwój Lokalny Kierowany przez Społeczność</a:t>
            </a:r>
          </a:p>
          <a:p>
            <a:pPr algn="just"/>
            <a:endParaRPr lang="pl-PL" sz="1400" dirty="0"/>
          </a:p>
        </p:txBody>
      </p:sp>
      <p:sp>
        <p:nvSpPr>
          <p:cNvPr id="13" name="pole tekstowe 12">
            <a:extLst>
              <a:ext uri="{FF2B5EF4-FFF2-40B4-BE49-F238E27FC236}">
                <a16:creationId xmlns:a16="http://schemas.microsoft.com/office/drawing/2014/main" id="{D8528160-3EFD-F95C-0043-E6FDC821A5F3}"/>
              </a:ext>
            </a:extLst>
          </p:cNvPr>
          <p:cNvSpPr txBox="1"/>
          <p:nvPr/>
        </p:nvSpPr>
        <p:spPr>
          <a:xfrm>
            <a:off x="1020856" y="2668241"/>
            <a:ext cx="10883502" cy="307777"/>
          </a:xfrm>
          <a:prstGeom prst="rect">
            <a:avLst/>
          </a:prstGeom>
          <a:noFill/>
        </p:spPr>
        <p:txBody>
          <a:bodyPr wrap="square">
            <a:spAutoFit/>
          </a:bodyPr>
          <a:lstStyle/>
          <a:p>
            <a:pPr algn="just"/>
            <a:r>
              <a:rPr lang="lt-LT" sz="1400" dirty="0"/>
              <a:t>Projektas būtų skirtas tęsti darbą su CLLD</a:t>
            </a:r>
            <a:r>
              <a:rPr lang="pl-PL" sz="1400" dirty="0"/>
              <a:t> </a:t>
            </a:r>
            <a:r>
              <a:rPr lang="lt-LT" sz="1400" dirty="0"/>
              <a:t>– bendruomenės inicijuota vietos plėtra.</a:t>
            </a:r>
            <a:endParaRPr lang="pl-PL" sz="1400" dirty="0"/>
          </a:p>
        </p:txBody>
      </p:sp>
    </p:spTree>
    <p:extLst>
      <p:ext uri="{BB962C8B-B14F-4D97-AF65-F5344CB8AC3E}">
        <p14:creationId xmlns:p14="http://schemas.microsoft.com/office/powerpoint/2010/main" val="2665377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5E6EF-41CB-C410-EFEF-38E161B85F06}"/>
            </a:ext>
          </a:extLst>
        </p:cNvPr>
        <p:cNvGrpSpPr/>
        <p:nvPr/>
      </p:nvGrpSpPr>
      <p:grpSpPr>
        <a:xfrm>
          <a:off x="0" y="0"/>
          <a:ext cx="0" cy="0"/>
          <a:chOff x="0" y="0"/>
          <a:chExt cx="0" cy="0"/>
        </a:xfrm>
      </p:grpSpPr>
      <p:sp>
        <p:nvSpPr>
          <p:cNvPr id="5" name="Podtytuł 2">
            <a:extLst>
              <a:ext uri="{FF2B5EF4-FFF2-40B4-BE49-F238E27FC236}">
                <a16:creationId xmlns:a16="http://schemas.microsoft.com/office/drawing/2014/main" id="{33BFFEC1-EA73-5819-14C8-5435C75D9610}"/>
              </a:ext>
            </a:extLst>
          </p:cNvPr>
          <p:cNvSpPr txBox="1">
            <a:spLocks/>
          </p:cNvSpPr>
          <p:nvPr/>
        </p:nvSpPr>
        <p:spPr>
          <a:xfrm>
            <a:off x="1672496" y="20061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sp>
        <p:nvSpPr>
          <p:cNvPr id="9" name="Podtytuł 2">
            <a:extLst>
              <a:ext uri="{FF2B5EF4-FFF2-40B4-BE49-F238E27FC236}">
                <a16:creationId xmlns:a16="http://schemas.microsoft.com/office/drawing/2014/main" id="{76E4C3CD-C537-FB5E-D050-85AAF667CBC0}"/>
              </a:ext>
            </a:extLst>
          </p:cNvPr>
          <p:cNvSpPr txBox="1">
            <a:spLocks/>
          </p:cNvSpPr>
          <p:nvPr/>
        </p:nvSpPr>
        <p:spPr>
          <a:xfrm>
            <a:off x="1824896" y="2158534"/>
            <a:ext cx="9580222" cy="3480266"/>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endParaRPr lang="pl-PL" dirty="0"/>
          </a:p>
        </p:txBody>
      </p:sp>
      <p:pic>
        <p:nvPicPr>
          <p:cNvPr id="4" name="Wideo 2" title="Trawiasty wztrafiony przez wiatr">
            <a:hlinkClick r:id="" action="ppaction://media"/>
            <a:extLst>
              <a:ext uri="{FF2B5EF4-FFF2-40B4-BE49-F238E27FC236}">
                <a16:creationId xmlns:a16="http://schemas.microsoft.com/office/drawing/2014/main" id="{7759D48D-832E-B152-BC24-0DEB95FA73B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60577" cy="6840324"/>
          </a:xfrm>
          <a:prstGeom prst="rect">
            <a:avLst/>
          </a:prstGeom>
        </p:spPr>
      </p:pic>
      <p:sp>
        <p:nvSpPr>
          <p:cNvPr id="3" name="pole tekstowe 2">
            <a:extLst>
              <a:ext uri="{FF2B5EF4-FFF2-40B4-BE49-F238E27FC236}">
                <a16:creationId xmlns:a16="http://schemas.microsoft.com/office/drawing/2014/main" id="{DF7A22E9-022B-A344-09E7-3908890AC769}"/>
              </a:ext>
            </a:extLst>
          </p:cNvPr>
          <p:cNvSpPr txBox="1"/>
          <p:nvPr/>
        </p:nvSpPr>
        <p:spPr>
          <a:xfrm>
            <a:off x="983277" y="371435"/>
            <a:ext cx="3635857" cy="954107"/>
          </a:xfrm>
          <a:prstGeom prst="rect">
            <a:avLst/>
          </a:prstGeom>
          <a:noFill/>
        </p:spPr>
        <p:txBody>
          <a:bodyPr wrap="square">
            <a:spAutoFit/>
          </a:bodyPr>
          <a:lstStyle/>
          <a:p>
            <a:r>
              <a:rPr lang="pl-PL" sz="2800" dirty="0" err="1">
                <a:solidFill>
                  <a:schemeClr val="bg1"/>
                </a:solidFill>
              </a:rPr>
              <a:t>Ačiū</a:t>
            </a:r>
            <a:r>
              <a:rPr lang="pl-PL" sz="2800" dirty="0">
                <a:solidFill>
                  <a:schemeClr val="bg1"/>
                </a:solidFill>
              </a:rPr>
              <a:t> </a:t>
            </a:r>
            <a:r>
              <a:rPr lang="pl-PL" sz="2800" dirty="0" err="1">
                <a:solidFill>
                  <a:schemeClr val="bg1"/>
                </a:solidFill>
              </a:rPr>
              <a:t>už</a:t>
            </a:r>
            <a:r>
              <a:rPr lang="pl-PL" sz="2800" dirty="0">
                <a:solidFill>
                  <a:schemeClr val="bg1"/>
                </a:solidFill>
              </a:rPr>
              <a:t> </a:t>
            </a:r>
            <a:r>
              <a:rPr lang="pl-PL" sz="2800" dirty="0" err="1">
                <a:solidFill>
                  <a:schemeClr val="bg1"/>
                </a:solidFill>
              </a:rPr>
              <a:t>dėmesį</a:t>
            </a:r>
            <a:r>
              <a:rPr lang="pl-PL" sz="2800" dirty="0">
                <a:solidFill>
                  <a:schemeClr val="bg1"/>
                </a:solidFill>
              </a:rPr>
              <a:t>! </a:t>
            </a:r>
            <a:br>
              <a:rPr lang="pl-PL" sz="2800" dirty="0">
                <a:solidFill>
                  <a:schemeClr val="bg1"/>
                </a:solidFill>
              </a:rPr>
            </a:br>
            <a:r>
              <a:rPr lang="pl-PL" sz="2800" dirty="0">
                <a:solidFill>
                  <a:schemeClr val="bg1"/>
                </a:solidFill>
              </a:rPr>
              <a:t>Dziękuję za uwagę!</a:t>
            </a:r>
          </a:p>
        </p:txBody>
      </p:sp>
      <p:sp>
        <p:nvSpPr>
          <p:cNvPr id="8" name="pole tekstowe 7">
            <a:extLst>
              <a:ext uri="{FF2B5EF4-FFF2-40B4-BE49-F238E27FC236}">
                <a16:creationId xmlns:a16="http://schemas.microsoft.com/office/drawing/2014/main" id="{B1C127C9-22ED-9B62-F561-B8DCAFD53888}"/>
              </a:ext>
            </a:extLst>
          </p:cNvPr>
          <p:cNvSpPr txBox="1"/>
          <p:nvPr/>
        </p:nvSpPr>
        <p:spPr>
          <a:xfrm>
            <a:off x="8529711" y="5772836"/>
            <a:ext cx="3977806" cy="646331"/>
          </a:xfrm>
          <a:prstGeom prst="rect">
            <a:avLst/>
          </a:prstGeom>
          <a:noFill/>
        </p:spPr>
        <p:txBody>
          <a:bodyPr wrap="square">
            <a:spAutoFit/>
          </a:bodyPr>
          <a:lstStyle/>
          <a:p>
            <a:r>
              <a:rPr lang="nn-NO" dirty="0">
                <a:solidFill>
                  <a:schemeClr val="bg1"/>
                </a:solidFill>
              </a:rPr>
              <a:t>Anna Kluczyńska</a:t>
            </a:r>
            <a:endParaRPr lang="pl-PL" dirty="0">
              <a:solidFill>
                <a:schemeClr val="bg1"/>
              </a:solidFill>
            </a:endParaRPr>
          </a:p>
          <a:p>
            <a:r>
              <a:rPr lang="nn-NO" dirty="0">
                <a:solidFill>
                  <a:schemeClr val="bg1"/>
                </a:solidFill>
              </a:rPr>
              <a:t>director@egtc-polska-lietuva.eu</a:t>
            </a:r>
          </a:p>
        </p:txBody>
      </p:sp>
      <p:pic>
        <p:nvPicPr>
          <p:cNvPr id="12" name="Grafika 11" descr="Adres e-mail z wypełnieniem pełnym">
            <a:extLst>
              <a:ext uri="{FF2B5EF4-FFF2-40B4-BE49-F238E27FC236}">
                <a16:creationId xmlns:a16="http://schemas.microsoft.com/office/drawing/2014/main" id="{61E9440A-A6EE-86E1-E94D-983290C1C83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08752" y="5757204"/>
            <a:ext cx="599090" cy="599090"/>
          </a:xfrm>
          <a:prstGeom prst="rect">
            <a:avLst/>
          </a:prstGeom>
        </p:spPr>
      </p:pic>
      <p:pic>
        <p:nvPicPr>
          <p:cNvPr id="13" name="Obraz 12">
            <a:extLst>
              <a:ext uri="{FF2B5EF4-FFF2-40B4-BE49-F238E27FC236}">
                <a16:creationId xmlns:a16="http://schemas.microsoft.com/office/drawing/2014/main" id="{76914338-6773-B4E0-A5B3-EA3B9B58B6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07842" y="-417949"/>
            <a:ext cx="3602743" cy="3602743"/>
          </a:xfrm>
          <a:prstGeom prst="rect">
            <a:avLst/>
          </a:prstGeom>
        </p:spPr>
      </p:pic>
      <p:sp>
        <p:nvSpPr>
          <p:cNvPr id="6" name="pole tekstowe 5">
            <a:extLst>
              <a:ext uri="{FF2B5EF4-FFF2-40B4-BE49-F238E27FC236}">
                <a16:creationId xmlns:a16="http://schemas.microsoft.com/office/drawing/2014/main" id="{1193210A-08B5-28B2-F497-875C467AEE1C}"/>
              </a:ext>
            </a:extLst>
          </p:cNvPr>
          <p:cNvSpPr txBox="1"/>
          <p:nvPr/>
        </p:nvSpPr>
        <p:spPr>
          <a:xfrm>
            <a:off x="1019859" y="5809565"/>
            <a:ext cx="3757612" cy="369332"/>
          </a:xfrm>
          <a:prstGeom prst="rect">
            <a:avLst/>
          </a:prstGeom>
          <a:noFill/>
        </p:spPr>
        <p:txBody>
          <a:bodyPr wrap="square">
            <a:spAutoFit/>
          </a:bodyPr>
          <a:lstStyle/>
          <a:p>
            <a:r>
              <a:rPr lang="pl-PL" dirty="0">
                <a:solidFill>
                  <a:schemeClr val="bg1"/>
                </a:solidFill>
              </a:rPr>
              <a:t>https://egtc-polska-lietuva.eu/</a:t>
            </a:r>
          </a:p>
        </p:txBody>
      </p:sp>
    </p:spTree>
    <p:extLst>
      <p:ext uri="{BB962C8B-B14F-4D97-AF65-F5344CB8AC3E}">
        <p14:creationId xmlns:p14="http://schemas.microsoft.com/office/powerpoint/2010/main" val="1045791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Smuga">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Smuga">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muga">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2638</TotalTime>
  <Words>3557</Words>
  <Application>Microsoft Office PowerPoint</Application>
  <PresentationFormat>Panoramiczny</PresentationFormat>
  <Paragraphs>155</Paragraphs>
  <Slides>21</Slides>
  <Notes>3</Notes>
  <HiddenSlides>0</HiddenSlides>
  <MMClips>1</MMClips>
  <ScaleCrop>false</ScaleCrop>
  <HeadingPairs>
    <vt:vector size="8" baseType="variant">
      <vt:variant>
        <vt:lpstr>Używane czcionki</vt:lpstr>
      </vt:variant>
      <vt:variant>
        <vt:i4>6</vt:i4>
      </vt:variant>
      <vt:variant>
        <vt:lpstr>Motyw</vt:lpstr>
      </vt:variant>
      <vt:variant>
        <vt:i4>1</vt:i4>
      </vt:variant>
      <vt:variant>
        <vt:lpstr>Osadzone serwery OLE</vt:lpstr>
      </vt:variant>
      <vt:variant>
        <vt:i4>1</vt:i4>
      </vt:variant>
      <vt:variant>
        <vt:lpstr>Tytuły slajdów</vt:lpstr>
      </vt:variant>
      <vt:variant>
        <vt:i4>21</vt:i4>
      </vt:variant>
    </vt:vector>
  </HeadingPairs>
  <TitlesOfParts>
    <vt:vector size="29" baseType="lpstr">
      <vt:lpstr>Aptos</vt:lpstr>
      <vt:lpstr>Arial</vt:lpstr>
      <vt:lpstr>Calibri</vt:lpstr>
      <vt:lpstr>Century Gothic</vt:lpstr>
      <vt:lpstr>Wingdings</vt:lpstr>
      <vt:lpstr>Wingdings 3</vt:lpstr>
      <vt:lpstr>Smuga</vt:lpstr>
      <vt:lpstr>Acrobat Document</vt:lpstr>
      <vt:lpstr>Działalność Europejskiego Ugrupowania Współpracy Terytorialnej „Polsko-Litewski transgraniczny obszar funkcjonalny” w 2025 roku   </vt:lpstr>
      <vt:lpstr>Realizacja działań przez EUWT w 2025 r.  ETBG veikla 2025 m. laikotarpiu.</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Realizacja działań przez EUWT w roku 2025 r.  ETBG veikla 2025 m. </vt:lpstr>
      <vt:lpstr>Realizacja działań przez EUWT w roku 2025 r.  ETBG veikla 2025 m.</vt:lpstr>
      <vt:lpstr>Realizacja działań przez EUWT w 2025 r.  ETBG veikla 2025 m. laikotarpiu</vt:lpstr>
      <vt:lpstr>Realizacja działań przez EUWT w roku 2025 r.  ETBG veikla 2025 m. </vt:lpstr>
      <vt:lpstr>Realizacja działań przez EUWT w roku 2025 r.  ETBG veikla 2025 m. </vt:lpstr>
      <vt:lpstr>Realizacja działań przez EUWT w roku 2025 r.  ETBG veikla 2025 m. </vt:lpstr>
      <vt:lpstr>Prezentacja programu PowerPoint</vt:lpstr>
      <vt:lpstr>Prezentacja programu PowerPoint</vt:lpstr>
      <vt:lpstr>Realizacja działań przez EUWT w roku 2025 r.  ETBG veikla 2025 m. </vt:lpstr>
      <vt:lpstr>Planowane działania / Planuotos veiklos</vt:lpstr>
      <vt:lpstr>Planowane działania / Planuotos veiklos </vt:lpstr>
      <vt:lpstr>Planowane działania / Planuotos veiklos </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AKLUCZYŃSKA</dc:creator>
  <cp:lastModifiedBy>Anna Kluczyńska</cp:lastModifiedBy>
  <cp:revision>376</cp:revision>
  <dcterms:created xsi:type="dcterms:W3CDTF">2024-10-18T07:49:09Z</dcterms:created>
  <dcterms:modified xsi:type="dcterms:W3CDTF">2026-01-21T16:04:01Z</dcterms:modified>
</cp:coreProperties>
</file>