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8">
  <p:sldMasterIdLst>
    <p:sldMasterId id="2147483648" r:id="rId1"/>
  </p:sldMasterIdLst>
  <p:notesMasterIdLst>
    <p:notesMasterId r:id="rId15"/>
  </p:notesMasterIdLst>
  <p:sldIdLst>
    <p:sldId id="259" r:id="rId2"/>
    <p:sldId id="260" r:id="rId3"/>
    <p:sldId id="321" r:id="rId4"/>
    <p:sldId id="322" r:id="rId5"/>
    <p:sldId id="315" r:id="rId6"/>
    <p:sldId id="326" r:id="rId7"/>
    <p:sldId id="327" r:id="rId8"/>
    <p:sldId id="317" r:id="rId9"/>
    <p:sldId id="324" r:id="rId10"/>
    <p:sldId id="328" r:id="rId11"/>
    <p:sldId id="325" r:id="rId12"/>
    <p:sldId id="316" r:id="rId13"/>
    <p:sldId id="330"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28BA"/>
    <a:srgbClr val="8095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 pośredni 2 — Ak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71" autoAdjust="0"/>
    <p:restoredTop sz="92966" autoAdjust="0"/>
  </p:normalViewPr>
  <p:slideViewPr>
    <p:cSldViewPr snapToGrid="0">
      <p:cViewPr varScale="1">
        <p:scale>
          <a:sx n="82" d="100"/>
          <a:sy n="82" d="100"/>
        </p:scale>
        <p:origin x="270"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955AA7B-D0C6-44F7-8943-FAFC5D6A3CC4}"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pl-PL"/>
        </a:p>
      </dgm:t>
    </dgm:pt>
    <dgm:pt modelId="{86935A1D-B1B6-4423-952F-14109453972F}">
      <dgm:prSet phldrT="[Tekst]" custT="1"/>
      <dgm:spPr/>
      <dgm:t>
        <a:bodyPr/>
        <a:lstStyle/>
        <a:p>
          <a:r>
            <a:rPr lang="pl-PL" sz="1500" b="1" dirty="0"/>
            <a:t>Cross-border tourism offer based on the results of previously completed </a:t>
          </a:r>
          <a:br>
            <a:rPr lang="pl-PL" sz="1500" b="1" dirty="0"/>
          </a:br>
          <a:r>
            <a:rPr lang="pl-PL" sz="1500" b="1" dirty="0"/>
            <a:t>cross-border projects and other public and business investments.</a:t>
          </a:r>
        </a:p>
        <a:p>
          <a:r>
            <a:rPr lang="pl-PL" sz="1400" dirty="0">
              <a:latin typeface="Verdana" panose="020B0604030504040204" pitchFamily="34" charset="0"/>
              <a:ea typeface="Verdana" panose="020B0604030504040204" pitchFamily="34" charset="0"/>
              <a:cs typeface="Calibri" panose="020F0502020204030204" pitchFamily="34" charset="0"/>
              <a:sym typeface="Arial"/>
            </a:rPr>
            <a:t>The impact of this offer on the development of cross-border tourism should be strengthened, e.g. by adding new elements to the offer, strengthening promotional activities and </a:t>
          </a:r>
          <a:r>
            <a:rPr lang="pl-PL" sz="1400" dirty="0" err="1">
              <a:latin typeface="Verdana" panose="020B0604030504040204" pitchFamily="34" charset="0"/>
              <a:ea typeface="Verdana" panose="020B0604030504040204" pitchFamily="34" charset="0"/>
              <a:cs typeface="Calibri" panose="020F0502020204030204" pitchFamily="34" charset="0"/>
              <a:sym typeface="Arial"/>
            </a:rPr>
            <a:t>clustering </a:t>
          </a:r>
          <a:r>
            <a:rPr lang="pl-PL" sz="1400" dirty="0">
              <a:latin typeface="Verdana" panose="020B0604030504040204" pitchFamily="34" charset="0"/>
              <a:ea typeface="Verdana" panose="020B0604030504040204" pitchFamily="34" charset="0"/>
              <a:cs typeface="Calibri" panose="020F0502020204030204" pitchFamily="34" charset="0"/>
              <a:sym typeface="Arial"/>
            </a:rPr>
            <a:t>this offer with other offers, etc.</a:t>
          </a:r>
          <a:endParaRPr lang="pl-PL" sz="1400" b="1" dirty="0"/>
        </a:p>
      </dgm:t>
    </dgm:pt>
    <dgm:pt modelId="{E8A3D316-EECA-482A-AE1F-F1C068732863}" type="parTrans" cxnId="{F633E58A-E8FC-47D1-8A60-DDF6B95FB985}">
      <dgm:prSet/>
      <dgm:spPr/>
      <dgm:t>
        <a:bodyPr/>
        <a:lstStyle/>
        <a:p>
          <a:endParaRPr lang="pl-PL"/>
        </a:p>
      </dgm:t>
    </dgm:pt>
    <dgm:pt modelId="{FE91217B-F0F0-48DC-9B18-83ECC5DE1E9C}" type="sibTrans" cxnId="{F633E58A-E8FC-47D1-8A60-DDF6B95FB985}">
      <dgm:prSet/>
      <dgm:spPr/>
      <dgm:t>
        <a:bodyPr/>
        <a:lstStyle/>
        <a:p>
          <a:endParaRPr lang="pl-PL"/>
        </a:p>
      </dgm:t>
    </dgm:pt>
    <dgm:pt modelId="{14497C34-2C1D-4288-9B21-09C1DF2136DF}">
      <dgm:prSet phldrT="[Tekst]" custT="1"/>
      <dgm:spPr/>
      <dgm:t>
        <a:bodyPr/>
        <a:lstStyle/>
        <a:p>
          <a:r>
            <a:rPr lang="pl-PL" sz="1500" b="1" dirty="0"/>
            <a:t>Tourism offers planned for implementation by partnerships and cross-border projects in the short term, e.g. with support from the </a:t>
          </a:r>
          <a:r>
            <a:rPr lang="pl-PL" sz="1500" b="1" dirty="0" err="1"/>
            <a:t>Interreg</a:t>
          </a:r>
          <a:r>
            <a:rPr lang="pl-PL" sz="1500" b="1" dirty="0"/>
            <a:t> programme</a:t>
          </a:r>
          <a:br>
            <a:rPr lang="pl-PL" sz="1500" b="1" dirty="0"/>
          </a:br>
          <a:br>
            <a:rPr lang="pl-PL" sz="1000" b="1" dirty="0"/>
          </a:br>
          <a:r>
            <a:rPr lang="pl-PL" sz="1500" b="0" dirty="0"/>
            <a:t>Offers based on existing tourism concepts (TCBFA) and the directions for the development of cross-border tourism identified in this study, with an emphasis on expanding existing cross-border offers and incorporating new local attractions. </a:t>
          </a:r>
          <a:endParaRPr lang="pl-PL" sz="1500" dirty="0"/>
        </a:p>
      </dgm:t>
    </dgm:pt>
    <dgm:pt modelId="{487AC1EE-8E05-4559-8931-15C4753A7535}" type="parTrans" cxnId="{4056E517-2CFB-497E-B243-2669D25E6BCF}">
      <dgm:prSet/>
      <dgm:spPr/>
      <dgm:t>
        <a:bodyPr/>
        <a:lstStyle/>
        <a:p>
          <a:endParaRPr lang="pl-PL"/>
        </a:p>
      </dgm:t>
    </dgm:pt>
    <dgm:pt modelId="{3B445275-A744-4D47-A6EC-8F82197F0E9D}" type="sibTrans" cxnId="{4056E517-2CFB-497E-B243-2669D25E6BCF}">
      <dgm:prSet/>
      <dgm:spPr/>
      <dgm:t>
        <a:bodyPr/>
        <a:lstStyle/>
        <a:p>
          <a:endParaRPr lang="pl-PL"/>
        </a:p>
      </dgm:t>
    </dgm:pt>
    <dgm:pt modelId="{F3A15693-5188-4D72-8ECB-49AB4F0CEC7C}">
      <dgm:prSet phldrT="[Tekst]" custT="1"/>
      <dgm:spPr/>
      <dgm:t>
        <a:bodyPr/>
        <a:lstStyle/>
        <a:p>
          <a:pPr rtl="0">
            <a:lnSpc>
              <a:spcPct val="100000"/>
            </a:lnSpc>
          </a:pPr>
          <a:r>
            <a:rPr lang="pl-PL" sz="1500" b="1" dirty="0"/>
            <a:t>Tourism innovations responding, among other things, to climate change and lifestyle changes</a:t>
          </a:r>
          <a:br>
            <a:rPr lang="pl-PL" sz="1500" b="1" dirty="0"/>
          </a:br>
          <a:br>
            <a:rPr lang="pl-PL" sz="1500" b="1" dirty="0"/>
          </a:br>
          <a:r>
            <a:rPr lang="pl-PL" sz="1500" b="1" dirty="0"/>
            <a:t>Promotion of tourism offers such as: </a:t>
          </a:r>
          <a:r>
            <a:rPr lang="en-US" sz="1500" b="0" dirty="0" err="1"/>
            <a:t>cittaslow </a:t>
          </a:r>
          <a:r>
            <a:rPr lang="pl-PL" sz="1500" b="0" dirty="0"/>
            <a:t>and </a:t>
          </a:r>
          <a:r>
            <a:rPr lang="en-US" sz="1500" b="0" dirty="0" err="1"/>
            <a:t>calmcation </a:t>
          </a:r>
          <a:r>
            <a:rPr lang="en-US" sz="1500" b="0" dirty="0"/>
            <a:t>(slow tourism </a:t>
          </a:r>
          <a:r>
            <a:rPr lang="pl-PL" sz="1500" b="0" dirty="0"/>
            <a:t>and sustainable </a:t>
          </a:r>
          <a:r>
            <a:rPr lang="pl-PL" sz="1500" b="0" dirty="0" err="1"/>
            <a:t>tourism</a:t>
          </a:r>
          <a:r>
            <a:rPr lang="en-US" sz="1500" b="0" dirty="0"/>
            <a:t>); coolcation (</a:t>
          </a:r>
          <a:r>
            <a:rPr lang="pl-PL" sz="1500" b="0" dirty="0"/>
            <a:t>rest in cooler climate zones</a:t>
          </a:r>
          <a:r>
            <a:rPr lang="en-US" sz="1500" b="0" dirty="0"/>
            <a:t>); </a:t>
          </a:r>
          <a:r>
            <a:rPr lang="pl-PL" sz="1500" b="0" dirty="0"/>
            <a:t>silver tourism for seniors, nature tourism combined with health and spa tourism.   </a:t>
          </a:r>
        </a:p>
      </dgm:t>
    </dgm:pt>
    <dgm:pt modelId="{968663B6-67D5-4D0C-BC57-F4B6CF622714}" type="parTrans" cxnId="{DA3C6EF3-BBA6-4F9B-86C9-EBC08950F1D4}">
      <dgm:prSet/>
      <dgm:spPr/>
      <dgm:t>
        <a:bodyPr/>
        <a:lstStyle/>
        <a:p>
          <a:endParaRPr lang="pl-PL"/>
        </a:p>
      </dgm:t>
    </dgm:pt>
    <dgm:pt modelId="{2E9971AC-FFD4-48CE-8148-4A843366F144}" type="sibTrans" cxnId="{DA3C6EF3-BBA6-4F9B-86C9-EBC08950F1D4}">
      <dgm:prSet/>
      <dgm:spPr/>
      <dgm:t>
        <a:bodyPr/>
        <a:lstStyle/>
        <a:p>
          <a:endParaRPr lang="pl-PL"/>
        </a:p>
      </dgm:t>
    </dgm:pt>
    <dgm:pt modelId="{27F80AE7-ACCA-4D2B-A376-69F029535C0B}" type="pres">
      <dgm:prSet presAssocID="{0955AA7B-D0C6-44F7-8943-FAFC5D6A3CC4}" presName="linear" presStyleCnt="0">
        <dgm:presLayoutVars>
          <dgm:dir/>
          <dgm:animLvl val="lvl"/>
          <dgm:resizeHandles val="exact"/>
        </dgm:presLayoutVars>
      </dgm:prSet>
      <dgm:spPr/>
    </dgm:pt>
    <dgm:pt modelId="{C307974C-1451-4F23-952C-EA076EA2D052}" type="pres">
      <dgm:prSet presAssocID="{86935A1D-B1B6-4423-952F-14109453972F}" presName="parentLin" presStyleCnt="0"/>
      <dgm:spPr/>
    </dgm:pt>
    <dgm:pt modelId="{9FD7FD54-164E-489C-8460-0205E7B4854C}" type="pres">
      <dgm:prSet presAssocID="{86935A1D-B1B6-4423-952F-14109453972F}" presName="parentLeftMargin" presStyleLbl="node1" presStyleIdx="0" presStyleCnt="3"/>
      <dgm:spPr/>
    </dgm:pt>
    <dgm:pt modelId="{4853A39B-3005-486C-A810-A6E71A919211}" type="pres">
      <dgm:prSet presAssocID="{86935A1D-B1B6-4423-952F-14109453972F}" presName="parentText" presStyleLbl="node1" presStyleIdx="0" presStyleCnt="3" custScaleX="136513" custScaleY="173373">
        <dgm:presLayoutVars>
          <dgm:chMax val="0"/>
          <dgm:bulletEnabled val="1"/>
        </dgm:presLayoutVars>
      </dgm:prSet>
      <dgm:spPr/>
    </dgm:pt>
    <dgm:pt modelId="{61C85F3D-E17A-4AAF-AF61-AB1442DED385}" type="pres">
      <dgm:prSet presAssocID="{86935A1D-B1B6-4423-952F-14109453972F}" presName="negativeSpace" presStyleCnt="0"/>
      <dgm:spPr/>
    </dgm:pt>
    <dgm:pt modelId="{0C747194-2AA8-46DA-801D-74971A259003}" type="pres">
      <dgm:prSet presAssocID="{86935A1D-B1B6-4423-952F-14109453972F}" presName="childText" presStyleLbl="conFgAcc1" presStyleIdx="0" presStyleCnt="3">
        <dgm:presLayoutVars>
          <dgm:bulletEnabled val="1"/>
        </dgm:presLayoutVars>
      </dgm:prSet>
      <dgm:spPr/>
    </dgm:pt>
    <dgm:pt modelId="{037408CF-8F03-4630-9651-32373D287025}" type="pres">
      <dgm:prSet presAssocID="{FE91217B-F0F0-48DC-9B18-83ECC5DE1E9C}" presName="spaceBetweenRectangles" presStyleCnt="0"/>
      <dgm:spPr/>
    </dgm:pt>
    <dgm:pt modelId="{9ADA5987-E954-4095-B15F-DAFFBCAF4EAA}" type="pres">
      <dgm:prSet presAssocID="{14497C34-2C1D-4288-9B21-09C1DF2136DF}" presName="parentLin" presStyleCnt="0"/>
      <dgm:spPr/>
    </dgm:pt>
    <dgm:pt modelId="{CA9D1D54-5ADA-464B-8E6E-E6767E2D95C6}" type="pres">
      <dgm:prSet presAssocID="{14497C34-2C1D-4288-9B21-09C1DF2136DF}" presName="parentLeftMargin" presStyleLbl="node1" presStyleIdx="0" presStyleCnt="3"/>
      <dgm:spPr/>
    </dgm:pt>
    <dgm:pt modelId="{04469E3E-1EF4-411F-A321-785EC12B9CD5}" type="pres">
      <dgm:prSet presAssocID="{14497C34-2C1D-4288-9B21-09C1DF2136DF}" presName="parentText" presStyleLbl="node1" presStyleIdx="1" presStyleCnt="3" custScaleX="142857" custScaleY="194492">
        <dgm:presLayoutVars>
          <dgm:chMax val="0"/>
          <dgm:bulletEnabled val="1"/>
        </dgm:presLayoutVars>
      </dgm:prSet>
      <dgm:spPr/>
    </dgm:pt>
    <dgm:pt modelId="{E1B077B4-7791-4833-B4A9-B9CBDC0A7FAF}" type="pres">
      <dgm:prSet presAssocID="{14497C34-2C1D-4288-9B21-09C1DF2136DF}" presName="negativeSpace" presStyleCnt="0"/>
      <dgm:spPr/>
    </dgm:pt>
    <dgm:pt modelId="{884C8A28-B528-4A90-A6ED-316210AFF523}" type="pres">
      <dgm:prSet presAssocID="{14497C34-2C1D-4288-9B21-09C1DF2136DF}" presName="childText" presStyleLbl="conFgAcc1" presStyleIdx="1" presStyleCnt="3">
        <dgm:presLayoutVars>
          <dgm:bulletEnabled val="1"/>
        </dgm:presLayoutVars>
      </dgm:prSet>
      <dgm:spPr/>
    </dgm:pt>
    <dgm:pt modelId="{552650FA-4BBD-465B-ADDA-9D56FCDD5436}" type="pres">
      <dgm:prSet presAssocID="{3B445275-A744-4D47-A6EC-8F82197F0E9D}" presName="spaceBetweenRectangles" presStyleCnt="0"/>
      <dgm:spPr/>
    </dgm:pt>
    <dgm:pt modelId="{F897C5A4-CBDF-45A4-BD2A-E47CF1E7D3CB}" type="pres">
      <dgm:prSet presAssocID="{F3A15693-5188-4D72-8ECB-49AB4F0CEC7C}" presName="parentLin" presStyleCnt="0"/>
      <dgm:spPr/>
    </dgm:pt>
    <dgm:pt modelId="{6700734D-C5F5-4072-B294-D47568E72CFA}" type="pres">
      <dgm:prSet presAssocID="{F3A15693-5188-4D72-8ECB-49AB4F0CEC7C}" presName="parentLeftMargin" presStyleLbl="node1" presStyleIdx="1" presStyleCnt="3"/>
      <dgm:spPr/>
    </dgm:pt>
    <dgm:pt modelId="{B0A8E10E-3E1C-4EBD-AF6F-D102FE3A9CCD}" type="pres">
      <dgm:prSet presAssocID="{F3A15693-5188-4D72-8ECB-49AB4F0CEC7C}" presName="parentText" presStyleLbl="node1" presStyleIdx="2" presStyleCnt="3" custScaleX="142857" custScaleY="217409">
        <dgm:presLayoutVars>
          <dgm:chMax val="0"/>
          <dgm:bulletEnabled val="1"/>
        </dgm:presLayoutVars>
      </dgm:prSet>
      <dgm:spPr/>
    </dgm:pt>
    <dgm:pt modelId="{191E3F20-7CAE-4112-9566-9476C3C8CAE5}" type="pres">
      <dgm:prSet presAssocID="{F3A15693-5188-4D72-8ECB-49AB4F0CEC7C}" presName="negativeSpace" presStyleCnt="0"/>
      <dgm:spPr/>
    </dgm:pt>
    <dgm:pt modelId="{3A352D22-57AC-4A21-B17C-549AA46FA04D}" type="pres">
      <dgm:prSet presAssocID="{F3A15693-5188-4D72-8ECB-49AB4F0CEC7C}" presName="childText" presStyleLbl="conFgAcc1" presStyleIdx="2" presStyleCnt="3">
        <dgm:presLayoutVars>
          <dgm:bulletEnabled val="1"/>
        </dgm:presLayoutVars>
      </dgm:prSet>
      <dgm:spPr/>
    </dgm:pt>
  </dgm:ptLst>
  <dgm:cxnLst>
    <dgm:cxn modelId="{78FACF08-19EF-4DCC-86A2-F372BA1B5E77}" type="presOf" srcId="{F3A15693-5188-4D72-8ECB-49AB4F0CEC7C}" destId="{B0A8E10E-3E1C-4EBD-AF6F-D102FE3A9CCD}" srcOrd="1" destOrd="0" presId="urn:microsoft.com/office/officeart/2005/8/layout/list1"/>
    <dgm:cxn modelId="{A8BA9C0B-2E7B-40D7-A8B4-C280CB9294F9}" type="presOf" srcId="{F3A15693-5188-4D72-8ECB-49AB4F0CEC7C}" destId="{6700734D-C5F5-4072-B294-D47568E72CFA}" srcOrd="0" destOrd="0" presId="urn:microsoft.com/office/officeart/2005/8/layout/list1"/>
    <dgm:cxn modelId="{4056E517-2CFB-497E-B243-2669D25E6BCF}" srcId="{0955AA7B-D0C6-44F7-8943-FAFC5D6A3CC4}" destId="{14497C34-2C1D-4288-9B21-09C1DF2136DF}" srcOrd="1" destOrd="0" parTransId="{487AC1EE-8E05-4559-8931-15C4753A7535}" sibTransId="{3B445275-A744-4D47-A6EC-8F82197F0E9D}"/>
    <dgm:cxn modelId="{0757983E-A5A7-4C2F-9FF5-DFF422B200C4}" type="presOf" srcId="{86935A1D-B1B6-4423-952F-14109453972F}" destId="{9FD7FD54-164E-489C-8460-0205E7B4854C}" srcOrd="0" destOrd="0" presId="urn:microsoft.com/office/officeart/2005/8/layout/list1"/>
    <dgm:cxn modelId="{11159242-5B2A-4C4B-8C23-EE43B65C5256}" type="presOf" srcId="{0955AA7B-D0C6-44F7-8943-FAFC5D6A3CC4}" destId="{27F80AE7-ACCA-4D2B-A376-69F029535C0B}" srcOrd="0" destOrd="0" presId="urn:microsoft.com/office/officeart/2005/8/layout/list1"/>
    <dgm:cxn modelId="{F633E58A-E8FC-47D1-8A60-DDF6B95FB985}" srcId="{0955AA7B-D0C6-44F7-8943-FAFC5D6A3CC4}" destId="{86935A1D-B1B6-4423-952F-14109453972F}" srcOrd="0" destOrd="0" parTransId="{E8A3D316-EECA-482A-AE1F-F1C068732863}" sibTransId="{FE91217B-F0F0-48DC-9B18-83ECC5DE1E9C}"/>
    <dgm:cxn modelId="{CFF56DDB-954A-4FB1-9282-229C5B78EE18}" type="presOf" srcId="{14497C34-2C1D-4288-9B21-09C1DF2136DF}" destId="{04469E3E-1EF4-411F-A321-785EC12B9CD5}" srcOrd="1" destOrd="0" presId="urn:microsoft.com/office/officeart/2005/8/layout/list1"/>
    <dgm:cxn modelId="{6C3C4CE5-89E4-4CFE-8141-3BB52AE1F1A8}" type="presOf" srcId="{86935A1D-B1B6-4423-952F-14109453972F}" destId="{4853A39B-3005-486C-A810-A6E71A919211}" srcOrd="1" destOrd="0" presId="urn:microsoft.com/office/officeart/2005/8/layout/list1"/>
    <dgm:cxn modelId="{5637CDF0-6002-4ACA-B2F2-9DAA8B05189F}" type="presOf" srcId="{14497C34-2C1D-4288-9B21-09C1DF2136DF}" destId="{CA9D1D54-5ADA-464B-8E6E-E6767E2D95C6}" srcOrd="0" destOrd="0" presId="urn:microsoft.com/office/officeart/2005/8/layout/list1"/>
    <dgm:cxn modelId="{DA3C6EF3-BBA6-4F9B-86C9-EBC08950F1D4}" srcId="{0955AA7B-D0C6-44F7-8943-FAFC5D6A3CC4}" destId="{F3A15693-5188-4D72-8ECB-49AB4F0CEC7C}" srcOrd="2" destOrd="0" parTransId="{968663B6-67D5-4D0C-BC57-F4B6CF622714}" sibTransId="{2E9971AC-FFD4-48CE-8148-4A843366F144}"/>
    <dgm:cxn modelId="{3D8155C8-1C7C-4566-BDE8-9B0ECF87FFA9}" type="presParOf" srcId="{27F80AE7-ACCA-4D2B-A376-69F029535C0B}" destId="{C307974C-1451-4F23-952C-EA076EA2D052}" srcOrd="0" destOrd="0" presId="urn:microsoft.com/office/officeart/2005/8/layout/list1"/>
    <dgm:cxn modelId="{0C538D27-7CAB-46E8-A9E6-9485FDCDD789}" type="presParOf" srcId="{C307974C-1451-4F23-952C-EA076EA2D052}" destId="{9FD7FD54-164E-489C-8460-0205E7B4854C}" srcOrd="0" destOrd="0" presId="urn:microsoft.com/office/officeart/2005/8/layout/list1"/>
    <dgm:cxn modelId="{6FF89320-9332-4E7A-9AD4-C072375755FA}" type="presParOf" srcId="{C307974C-1451-4F23-952C-EA076EA2D052}" destId="{4853A39B-3005-486C-A810-A6E71A919211}" srcOrd="1" destOrd="0" presId="urn:microsoft.com/office/officeart/2005/8/layout/list1"/>
    <dgm:cxn modelId="{FCA53C6E-2751-4E60-809A-AF5036DAED2A}" type="presParOf" srcId="{27F80AE7-ACCA-4D2B-A376-69F029535C0B}" destId="{61C85F3D-E17A-4AAF-AF61-AB1442DED385}" srcOrd="1" destOrd="0" presId="urn:microsoft.com/office/officeart/2005/8/layout/list1"/>
    <dgm:cxn modelId="{8A1B8087-0A37-43F7-AC5B-911305E5A218}" type="presParOf" srcId="{27F80AE7-ACCA-4D2B-A376-69F029535C0B}" destId="{0C747194-2AA8-46DA-801D-74971A259003}" srcOrd="2" destOrd="0" presId="urn:microsoft.com/office/officeart/2005/8/layout/list1"/>
    <dgm:cxn modelId="{99AAFE2D-6AB8-4E40-90E6-4D87E50D78BE}" type="presParOf" srcId="{27F80AE7-ACCA-4D2B-A376-69F029535C0B}" destId="{037408CF-8F03-4630-9651-32373D287025}" srcOrd="3" destOrd="0" presId="urn:microsoft.com/office/officeart/2005/8/layout/list1"/>
    <dgm:cxn modelId="{584E3215-CC61-4C7E-A85C-BB5176093545}" type="presParOf" srcId="{27F80AE7-ACCA-4D2B-A376-69F029535C0B}" destId="{9ADA5987-E954-4095-B15F-DAFFBCAF4EAA}" srcOrd="4" destOrd="0" presId="urn:microsoft.com/office/officeart/2005/8/layout/list1"/>
    <dgm:cxn modelId="{CFEF9350-D031-4A25-926B-9F6EC82D618F}" type="presParOf" srcId="{9ADA5987-E954-4095-B15F-DAFFBCAF4EAA}" destId="{CA9D1D54-5ADA-464B-8E6E-E6767E2D95C6}" srcOrd="0" destOrd="0" presId="urn:microsoft.com/office/officeart/2005/8/layout/list1"/>
    <dgm:cxn modelId="{C24E2A91-21B4-436D-95AE-E118532B104C}" type="presParOf" srcId="{9ADA5987-E954-4095-B15F-DAFFBCAF4EAA}" destId="{04469E3E-1EF4-411F-A321-785EC12B9CD5}" srcOrd="1" destOrd="0" presId="urn:microsoft.com/office/officeart/2005/8/layout/list1"/>
    <dgm:cxn modelId="{25826130-0E1A-46CB-841D-49F6F83CFF18}" type="presParOf" srcId="{27F80AE7-ACCA-4D2B-A376-69F029535C0B}" destId="{E1B077B4-7791-4833-B4A9-B9CBDC0A7FAF}" srcOrd="5" destOrd="0" presId="urn:microsoft.com/office/officeart/2005/8/layout/list1"/>
    <dgm:cxn modelId="{54AE4158-07F8-432D-A099-409F91E873B9}" type="presParOf" srcId="{27F80AE7-ACCA-4D2B-A376-69F029535C0B}" destId="{884C8A28-B528-4A90-A6ED-316210AFF523}" srcOrd="6" destOrd="0" presId="urn:microsoft.com/office/officeart/2005/8/layout/list1"/>
    <dgm:cxn modelId="{550F1988-43CE-4ADF-9606-6F0A18A5E98A}" type="presParOf" srcId="{27F80AE7-ACCA-4D2B-A376-69F029535C0B}" destId="{552650FA-4BBD-465B-ADDA-9D56FCDD5436}" srcOrd="7" destOrd="0" presId="urn:microsoft.com/office/officeart/2005/8/layout/list1"/>
    <dgm:cxn modelId="{55430530-712D-4A7E-9212-E3A08AAF2FC5}" type="presParOf" srcId="{27F80AE7-ACCA-4D2B-A376-69F029535C0B}" destId="{F897C5A4-CBDF-45A4-BD2A-E47CF1E7D3CB}" srcOrd="8" destOrd="0" presId="urn:microsoft.com/office/officeart/2005/8/layout/list1"/>
    <dgm:cxn modelId="{AC5D669C-80A0-4382-A83B-3C60B20B2A6B}" type="presParOf" srcId="{F897C5A4-CBDF-45A4-BD2A-E47CF1E7D3CB}" destId="{6700734D-C5F5-4072-B294-D47568E72CFA}" srcOrd="0" destOrd="0" presId="urn:microsoft.com/office/officeart/2005/8/layout/list1"/>
    <dgm:cxn modelId="{98719026-B541-4BC2-B1C0-A3676FC5E2BD}" type="presParOf" srcId="{F897C5A4-CBDF-45A4-BD2A-E47CF1E7D3CB}" destId="{B0A8E10E-3E1C-4EBD-AF6F-D102FE3A9CCD}" srcOrd="1" destOrd="0" presId="urn:microsoft.com/office/officeart/2005/8/layout/list1"/>
    <dgm:cxn modelId="{59ED6DEE-BF4D-4E00-8B9C-386845CBB97A}" type="presParOf" srcId="{27F80AE7-ACCA-4D2B-A376-69F029535C0B}" destId="{191E3F20-7CAE-4112-9566-9476C3C8CAE5}" srcOrd="9" destOrd="0" presId="urn:microsoft.com/office/officeart/2005/8/layout/list1"/>
    <dgm:cxn modelId="{2D3DD753-C58C-4A20-BD35-E0E2588B84CC}" type="presParOf" srcId="{27F80AE7-ACCA-4D2B-A376-69F029535C0B}" destId="{3A352D22-57AC-4A21-B17C-549AA46FA04D}"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C3FEA1-D83E-43B4-B0B9-D794ED98BBD5}"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pl-PL"/>
        </a:p>
      </dgm:t>
    </dgm:pt>
    <dgm:pt modelId="{14B63C42-9FBB-4CB8-A6BF-5C305298CD88}">
      <dgm:prSet phldrT="[Tekst]"/>
      <dgm:spPr/>
      <dgm:t>
        <a:bodyPr/>
        <a:lstStyle/>
        <a:p>
          <a:pPr>
            <a:buNone/>
          </a:pPr>
          <a:r>
            <a:rPr lang="pl-PL" dirty="0"/>
            <a:t>Expansion of a cross-border network of diverse tourist routes bypassing Kaliningrad and Belarus</a:t>
          </a:r>
        </a:p>
      </dgm:t>
    </dgm:pt>
    <dgm:pt modelId="{59B9C91D-384A-415D-B9AD-04BB8BF25579}" type="parTrans" cxnId="{0C0D8C0E-4BC5-47DB-9C20-2A9838E588EE}">
      <dgm:prSet/>
      <dgm:spPr/>
      <dgm:t>
        <a:bodyPr/>
        <a:lstStyle/>
        <a:p>
          <a:endParaRPr lang="pl-PL"/>
        </a:p>
      </dgm:t>
    </dgm:pt>
    <dgm:pt modelId="{750A5A7A-9CC4-45CF-978E-264059944BAA}" type="sibTrans" cxnId="{0C0D8C0E-4BC5-47DB-9C20-2A9838E588EE}">
      <dgm:prSet/>
      <dgm:spPr/>
      <dgm:t>
        <a:bodyPr/>
        <a:lstStyle/>
        <a:p>
          <a:endParaRPr lang="pl-PL"/>
        </a:p>
      </dgm:t>
    </dgm:pt>
    <dgm:pt modelId="{9EDFC7BB-1D6F-4516-A345-789B8F61719D}">
      <dgm:prSet phldrT="[Tekst]"/>
      <dgm:spPr/>
      <dgm:t>
        <a:bodyPr/>
        <a:lstStyle/>
        <a:p>
          <a:pPr>
            <a:buNone/>
          </a:pPr>
          <a:r>
            <a:rPr lang="pl-PL" dirty="0"/>
            <a:t>Marking, extending and promoting key cross-border thematic routes</a:t>
          </a:r>
        </a:p>
      </dgm:t>
    </dgm:pt>
    <dgm:pt modelId="{D12D5CE0-7B2D-4215-AF84-64AE7E709D5A}" type="parTrans" cxnId="{E8318CAD-F60C-4DC3-8E38-AFC73CDB7D94}">
      <dgm:prSet/>
      <dgm:spPr/>
      <dgm:t>
        <a:bodyPr/>
        <a:lstStyle/>
        <a:p>
          <a:endParaRPr lang="pl-PL"/>
        </a:p>
      </dgm:t>
    </dgm:pt>
    <dgm:pt modelId="{BB9ACB24-BC21-4523-AB4F-C81F9A2BB069}" type="sibTrans" cxnId="{E8318CAD-F60C-4DC3-8E38-AFC73CDB7D94}">
      <dgm:prSet/>
      <dgm:spPr/>
      <dgm:t>
        <a:bodyPr/>
        <a:lstStyle/>
        <a:p>
          <a:endParaRPr lang="pl-PL"/>
        </a:p>
      </dgm:t>
    </dgm:pt>
    <dgm:pt modelId="{D2FEFF8E-EEC3-4017-9E3F-B5D0DEAC5320}">
      <dgm:prSet phldrT="[Tekst]"/>
      <dgm:spPr/>
      <dgm:t>
        <a:bodyPr/>
        <a:lstStyle/>
        <a:p>
          <a:pPr>
            <a:buNone/>
          </a:pPr>
          <a:r>
            <a:rPr lang="pl-PL" dirty="0"/>
            <a:t>Capitalising on the results of the most </a:t>
          </a:r>
          <a:r>
            <a:rPr lang="pl-PL" dirty="0" err="1"/>
            <a:t>outstanding</a:t>
          </a:r>
          <a:r>
            <a:rPr lang="pl-PL" dirty="0"/>
            <a:t> </a:t>
          </a:r>
          <a:r>
            <a:rPr lang="pl-PL" dirty="0" err="1"/>
            <a:t>already</a:t>
          </a:r>
          <a:r>
            <a:rPr lang="pl-PL" dirty="0"/>
            <a:t> </a:t>
          </a:r>
          <a:r>
            <a:rPr lang="pl-PL" dirty="0" err="1"/>
            <a:t>completed</a:t>
          </a:r>
          <a:r>
            <a:rPr lang="pl-PL" dirty="0"/>
            <a:t> cross-border projects</a:t>
          </a:r>
        </a:p>
      </dgm:t>
    </dgm:pt>
    <dgm:pt modelId="{72F078AE-FDF1-4499-88B9-3145F7EC2092}" type="parTrans" cxnId="{550D9FEB-6B00-423D-8D6E-27373ADC350F}">
      <dgm:prSet/>
      <dgm:spPr/>
      <dgm:t>
        <a:bodyPr/>
        <a:lstStyle/>
        <a:p>
          <a:endParaRPr lang="pl-PL"/>
        </a:p>
      </dgm:t>
    </dgm:pt>
    <dgm:pt modelId="{550D623B-D487-4AFB-815E-78C96A3F45BD}" type="sibTrans" cxnId="{550D9FEB-6B00-423D-8D6E-27373ADC350F}">
      <dgm:prSet/>
      <dgm:spPr/>
      <dgm:t>
        <a:bodyPr/>
        <a:lstStyle/>
        <a:p>
          <a:endParaRPr lang="pl-PL"/>
        </a:p>
      </dgm:t>
    </dgm:pt>
    <dgm:pt modelId="{3426265A-4D4D-4548-AD7B-B54BAF7F7F72}">
      <dgm:prSet phldrT="[Tekst]"/>
      <dgm:spPr/>
      <dgm:t>
        <a:bodyPr/>
        <a:lstStyle/>
        <a:p>
          <a:pPr>
            <a:buNone/>
          </a:pPr>
          <a:r>
            <a:rPr lang="pl-PL" dirty="0"/>
            <a:t>Development of a cross-</a:t>
          </a:r>
          <a:r>
            <a:rPr lang="pl-PL" dirty="0" err="1"/>
            <a:t>border</a:t>
          </a:r>
          <a:r>
            <a:rPr lang="pl-PL" dirty="0"/>
            <a:t> </a:t>
          </a:r>
          <a:r>
            <a:rPr lang="pl-PL" dirty="0" err="1"/>
            <a:t>tourist</a:t>
          </a:r>
          <a:r>
            <a:rPr lang="pl-PL" dirty="0"/>
            <a:t> </a:t>
          </a:r>
          <a:r>
            <a:rPr lang="pl-PL" dirty="0" err="1"/>
            <a:t>information</a:t>
          </a:r>
          <a:r>
            <a:rPr lang="pl-PL" dirty="0"/>
            <a:t> system, </a:t>
          </a:r>
          <a:r>
            <a:rPr lang="pl-PL" dirty="0" err="1"/>
            <a:t>particularly</a:t>
          </a:r>
          <a:r>
            <a:rPr lang="pl-PL" dirty="0"/>
            <a:t> </a:t>
          </a:r>
          <a:r>
            <a:rPr lang="pl-PL" dirty="0" err="1"/>
            <a:t>near</a:t>
          </a:r>
          <a:r>
            <a:rPr lang="pl-PL" dirty="0"/>
            <a:t> to the </a:t>
          </a:r>
          <a:r>
            <a:rPr lang="pl-PL" dirty="0" err="1"/>
            <a:t>border</a:t>
          </a:r>
          <a:endParaRPr lang="pl-PL" dirty="0"/>
        </a:p>
      </dgm:t>
    </dgm:pt>
    <dgm:pt modelId="{6E44BE0A-A90A-42C7-A402-8884CAB7D8CB}" type="parTrans" cxnId="{19B5F8D1-5F3B-4385-8C1C-9CDA23F30DCD}">
      <dgm:prSet/>
      <dgm:spPr/>
      <dgm:t>
        <a:bodyPr/>
        <a:lstStyle/>
        <a:p>
          <a:endParaRPr lang="pl-PL"/>
        </a:p>
      </dgm:t>
    </dgm:pt>
    <dgm:pt modelId="{F86AE292-8036-446A-86C2-2BF4E5067F5B}" type="sibTrans" cxnId="{19B5F8D1-5F3B-4385-8C1C-9CDA23F30DCD}">
      <dgm:prSet/>
      <dgm:spPr/>
      <dgm:t>
        <a:bodyPr/>
        <a:lstStyle/>
        <a:p>
          <a:endParaRPr lang="pl-PL"/>
        </a:p>
      </dgm:t>
    </dgm:pt>
    <dgm:pt modelId="{3830CA62-DABB-4521-885F-C8DE5C682498}">
      <dgm:prSet phldrT="[Tekst]"/>
      <dgm:spPr/>
      <dgm:t>
        <a:bodyPr/>
        <a:lstStyle/>
        <a:p>
          <a:pPr>
            <a:buNone/>
          </a:pPr>
          <a:r>
            <a:rPr lang="pl-PL" dirty="0"/>
            <a:t>Improving the </a:t>
          </a:r>
          <a:r>
            <a:rPr lang="pl-PL" dirty="0" err="1"/>
            <a:t>competencies</a:t>
          </a:r>
          <a:r>
            <a:rPr lang="pl-PL" dirty="0"/>
            <a:t> of project </a:t>
          </a:r>
          <a:r>
            <a:rPr lang="pl-PL" dirty="0" err="1"/>
            <a:t>partners</a:t>
          </a:r>
          <a:r>
            <a:rPr lang="pl-PL" dirty="0"/>
            <a:t> (cross-</a:t>
          </a:r>
          <a:r>
            <a:rPr lang="pl-PL" dirty="0" err="1"/>
            <a:t>border</a:t>
          </a:r>
          <a:r>
            <a:rPr lang="pl-PL" dirty="0"/>
            <a:t> </a:t>
          </a:r>
          <a:r>
            <a:rPr lang="pl-PL" dirty="0" err="1"/>
            <a:t>tourist</a:t>
          </a:r>
          <a:r>
            <a:rPr lang="pl-PL" dirty="0"/>
            <a:t> management and marketing)</a:t>
          </a:r>
        </a:p>
      </dgm:t>
    </dgm:pt>
    <dgm:pt modelId="{8452A9FC-2E28-4CF0-B607-F996B5CBFE3D}" type="parTrans" cxnId="{9357E7C7-C569-43A5-9A66-7D1323B07E29}">
      <dgm:prSet/>
      <dgm:spPr/>
      <dgm:t>
        <a:bodyPr/>
        <a:lstStyle/>
        <a:p>
          <a:endParaRPr lang="pl-PL"/>
        </a:p>
      </dgm:t>
    </dgm:pt>
    <dgm:pt modelId="{DDE89B23-D7D2-4F0F-B8E3-75F2115E6847}" type="sibTrans" cxnId="{9357E7C7-C569-43A5-9A66-7D1323B07E29}">
      <dgm:prSet/>
      <dgm:spPr/>
      <dgm:t>
        <a:bodyPr/>
        <a:lstStyle/>
        <a:p>
          <a:endParaRPr lang="pl-PL"/>
        </a:p>
      </dgm:t>
    </dgm:pt>
    <dgm:pt modelId="{C7F12824-F022-4AA5-9B01-6BF59F198BA3}">
      <dgm:prSet phldrT="[Tekst]"/>
      <dgm:spPr/>
      <dgm:t>
        <a:bodyPr/>
        <a:lstStyle/>
        <a:p>
          <a:pPr>
            <a:buNone/>
          </a:pPr>
          <a:r>
            <a:rPr lang="pl-PL" dirty="0"/>
            <a:t>Implementation of </a:t>
          </a:r>
          <a:r>
            <a:rPr lang="pl-PL" dirty="0" err="1"/>
            <a:t>tourism</a:t>
          </a:r>
          <a:r>
            <a:rPr lang="pl-PL" dirty="0"/>
            <a:t> </a:t>
          </a:r>
          <a:r>
            <a:rPr lang="pl-PL" dirty="0" err="1"/>
            <a:t>innovations</a:t>
          </a:r>
          <a:r>
            <a:rPr lang="pl-PL" dirty="0"/>
            <a:t> in the </a:t>
          </a:r>
          <a:r>
            <a:rPr lang="pl-PL" dirty="0" err="1"/>
            <a:t>line</a:t>
          </a:r>
          <a:r>
            <a:rPr lang="pl-PL" dirty="0"/>
            <a:t> with </a:t>
          </a:r>
          <a:r>
            <a:rPr lang="pl-PL" dirty="0" err="1"/>
            <a:t>current</a:t>
          </a:r>
          <a:r>
            <a:rPr lang="pl-PL" dirty="0"/>
            <a:t> </a:t>
          </a:r>
          <a:r>
            <a:rPr lang="pl-PL" dirty="0" err="1"/>
            <a:t>challenges</a:t>
          </a:r>
          <a:r>
            <a:rPr lang="pl-PL" dirty="0"/>
            <a:t> </a:t>
          </a:r>
          <a:r>
            <a:rPr lang="pl-PL" dirty="0" err="1"/>
            <a:t>e.g</a:t>
          </a:r>
          <a:r>
            <a:rPr lang="pl-PL" dirty="0"/>
            <a:t>. </a:t>
          </a:r>
          <a:r>
            <a:rPr lang="pl-PL" dirty="0" err="1"/>
            <a:t>climate</a:t>
          </a:r>
          <a:r>
            <a:rPr lang="pl-PL" dirty="0"/>
            <a:t> </a:t>
          </a:r>
          <a:r>
            <a:rPr lang="pl-PL" dirty="0" err="1"/>
            <a:t>changes</a:t>
          </a:r>
          <a:endParaRPr lang="pl-PL" dirty="0"/>
        </a:p>
      </dgm:t>
    </dgm:pt>
    <dgm:pt modelId="{61F8715E-251E-4FC2-9E64-1C40D936DE8A}" type="parTrans" cxnId="{89344C61-2B80-432B-A803-F690FBAE0198}">
      <dgm:prSet/>
      <dgm:spPr/>
      <dgm:t>
        <a:bodyPr/>
        <a:lstStyle/>
        <a:p>
          <a:endParaRPr lang="pl-PL"/>
        </a:p>
      </dgm:t>
    </dgm:pt>
    <dgm:pt modelId="{E022A201-6DA0-4FB6-9127-1988DB40AAAC}" type="sibTrans" cxnId="{89344C61-2B80-432B-A803-F690FBAE0198}">
      <dgm:prSet/>
      <dgm:spPr/>
      <dgm:t>
        <a:bodyPr/>
        <a:lstStyle/>
        <a:p>
          <a:endParaRPr lang="pl-PL"/>
        </a:p>
      </dgm:t>
    </dgm:pt>
    <dgm:pt modelId="{BFBB96BE-ABB6-4C22-8BBD-B181D91202BB}">
      <dgm:prSet phldrT="[Tekst]"/>
      <dgm:spPr/>
      <dgm:t>
        <a:bodyPr/>
        <a:lstStyle/>
        <a:p>
          <a:pPr>
            <a:buNone/>
          </a:pPr>
          <a:r>
            <a:rPr lang="pl-PL" dirty="0"/>
            <a:t>Cross-border spatial planning, as well as the development of cross-border policies and strategies</a:t>
          </a:r>
        </a:p>
      </dgm:t>
    </dgm:pt>
    <dgm:pt modelId="{0AA38C4A-5750-48DF-9F2C-8F4D21EAE799}" type="parTrans" cxnId="{5CEF1BD3-A95E-4BBD-A510-5F3BAD3D2E1A}">
      <dgm:prSet/>
      <dgm:spPr/>
      <dgm:t>
        <a:bodyPr/>
        <a:lstStyle/>
        <a:p>
          <a:endParaRPr lang="pl-PL"/>
        </a:p>
      </dgm:t>
    </dgm:pt>
    <dgm:pt modelId="{5BBFDCAA-FD78-4DE3-B61B-7CABA0B5A445}" type="sibTrans" cxnId="{5CEF1BD3-A95E-4BBD-A510-5F3BAD3D2E1A}">
      <dgm:prSet/>
      <dgm:spPr/>
      <dgm:t>
        <a:bodyPr/>
        <a:lstStyle/>
        <a:p>
          <a:endParaRPr lang="pl-PL"/>
        </a:p>
      </dgm:t>
    </dgm:pt>
    <dgm:pt modelId="{7C96DB6C-485F-4178-9302-1A91F92D8030}">
      <dgm:prSet phldrT="[Tekst]"/>
      <dgm:spPr/>
      <dgm:t>
        <a:bodyPr/>
        <a:lstStyle/>
        <a:p>
          <a:pPr>
            <a:buNone/>
          </a:pPr>
          <a:r>
            <a:rPr lang="pl-PL"/>
            <a:t>Use of innovative technologies in tourism </a:t>
          </a:r>
          <a:endParaRPr lang="pl-PL" dirty="0"/>
        </a:p>
      </dgm:t>
    </dgm:pt>
    <dgm:pt modelId="{06A479F6-8280-4C98-AEC8-119E6EB240B5}" type="parTrans" cxnId="{9CEF757D-C8BB-4384-9AC1-13C137B8EF8E}">
      <dgm:prSet/>
      <dgm:spPr/>
      <dgm:t>
        <a:bodyPr/>
        <a:lstStyle/>
        <a:p>
          <a:endParaRPr lang="pl-PL"/>
        </a:p>
      </dgm:t>
    </dgm:pt>
    <dgm:pt modelId="{7F3D566E-51A3-4542-86A0-B19CA9BD30C3}" type="sibTrans" cxnId="{9CEF757D-C8BB-4384-9AC1-13C137B8EF8E}">
      <dgm:prSet/>
      <dgm:spPr/>
      <dgm:t>
        <a:bodyPr/>
        <a:lstStyle/>
        <a:p>
          <a:endParaRPr lang="pl-PL"/>
        </a:p>
      </dgm:t>
    </dgm:pt>
    <dgm:pt modelId="{7680298A-58D9-42FF-941E-0098021C3AA9}" type="pres">
      <dgm:prSet presAssocID="{0CC3FEA1-D83E-43B4-B0B9-D794ED98BBD5}" presName="linear" presStyleCnt="0">
        <dgm:presLayoutVars>
          <dgm:dir/>
          <dgm:animLvl val="lvl"/>
          <dgm:resizeHandles val="exact"/>
        </dgm:presLayoutVars>
      </dgm:prSet>
      <dgm:spPr/>
    </dgm:pt>
    <dgm:pt modelId="{B8B7639B-B6BC-4A77-A6D7-725D058976EA}" type="pres">
      <dgm:prSet presAssocID="{14B63C42-9FBB-4CB8-A6BF-5C305298CD88}" presName="parentLin" presStyleCnt="0"/>
      <dgm:spPr/>
    </dgm:pt>
    <dgm:pt modelId="{C5E762AE-1814-495E-94FC-B142F55B2BA3}" type="pres">
      <dgm:prSet presAssocID="{14B63C42-9FBB-4CB8-A6BF-5C305298CD88}" presName="parentLeftMargin" presStyleLbl="node1" presStyleIdx="0" presStyleCnt="8"/>
      <dgm:spPr/>
    </dgm:pt>
    <dgm:pt modelId="{C9955447-051C-4F56-B360-F018DA0A2225}" type="pres">
      <dgm:prSet presAssocID="{14B63C42-9FBB-4CB8-A6BF-5C305298CD88}" presName="parentText" presStyleLbl="node1" presStyleIdx="0" presStyleCnt="8">
        <dgm:presLayoutVars>
          <dgm:chMax val="0"/>
          <dgm:bulletEnabled val="1"/>
        </dgm:presLayoutVars>
      </dgm:prSet>
      <dgm:spPr/>
    </dgm:pt>
    <dgm:pt modelId="{BFF46C57-39C3-44EF-A788-20BFB2F03B1F}" type="pres">
      <dgm:prSet presAssocID="{14B63C42-9FBB-4CB8-A6BF-5C305298CD88}" presName="negativeSpace" presStyleCnt="0"/>
      <dgm:spPr/>
    </dgm:pt>
    <dgm:pt modelId="{3A0586F3-54F4-4FE0-8404-DB06B7376032}" type="pres">
      <dgm:prSet presAssocID="{14B63C42-9FBB-4CB8-A6BF-5C305298CD88}" presName="childText" presStyleLbl="conFgAcc1" presStyleIdx="0" presStyleCnt="8">
        <dgm:presLayoutVars>
          <dgm:bulletEnabled val="1"/>
        </dgm:presLayoutVars>
      </dgm:prSet>
      <dgm:spPr/>
    </dgm:pt>
    <dgm:pt modelId="{73BD84E4-AFAA-46C0-ABA9-35ECAC1EDE90}" type="pres">
      <dgm:prSet presAssocID="{750A5A7A-9CC4-45CF-978E-264059944BAA}" presName="spaceBetweenRectangles" presStyleCnt="0"/>
      <dgm:spPr/>
    </dgm:pt>
    <dgm:pt modelId="{242D9C53-1A2E-4ED1-B7E6-26B75A23C1F2}" type="pres">
      <dgm:prSet presAssocID="{9EDFC7BB-1D6F-4516-A345-789B8F61719D}" presName="parentLin" presStyleCnt="0"/>
      <dgm:spPr/>
    </dgm:pt>
    <dgm:pt modelId="{88D35DE6-B162-4395-A645-CAFA71406946}" type="pres">
      <dgm:prSet presAssocID="{9EDFC7BB-1D6F-4516-A345-789B8F61719D}" presName="parentLeftMargin" presStyleLbl="node1" presStyleIdx="0" presStyleCnt="8"/>
      <dgm:spPr/>
    </dgm:pt>
    <dgm:pt modelId="{AD043F95-1BEB-419B-AA6F-9FF231147021}" type="pres">
      <dgm:prSet presAssocID="{9EDFC7BB-1D6F-4516-A345-789B8F61719D}" presName="parentText" presStyleLbl="node1" presStyleIdx="1" presStyleCnt="8">
        <dgm:presLayoutVars>
          <dgm:chMax val="0"/>
          <dgm:bulletEnabled val="1"/>
        </dgm:presLayoutVars>
      </dgm:prSet>
      <dgm:spPr/>
    </dgm:pt>
    <dgm:pt modelId="{15C3C31C-7E23-42BF-AE2E-A69EE302AB80}" type="pres">
      <dgm:prSet presAssocID="{9EDFC7BB-1D6F-4516-A345-789B8F61719D}" presName="negativeSpace" presStyleCnt="0"/>
      <dgm:spPr/>
    </dgm:pt>
    <dgm:pt modelId="{32EF50D2-67F9-4512-84A3-200570C64173}" type="pres">
      <dgm:prSet presAssocID="{9EDFC7BB-1D6F-4516-A345-789B8F61719D}" presName="childText" presStyleLbl="conFgAcc1" presStyleIdx="1" presStyleCnt="8">
        <dgm:presLayoutVars>
          <dgm:bulletEnabled val="1"/>
        </dgm:presLayoutVars>
      </dgm:prSet>
      <dgm:spPr/>
    </dgm:pt>
    <dgm:pt modelId="{792E9D43-7067-4EFF-B6B4-5EBBAB042322}" type="pres">
      <dgm:prSet presAssocID="{BB9ACB24-BC21-4523-AB4F-C81F9A2BB069}" presName="spaceBetweenRectangles" presStyleCnt="0"/>
      <dgm:spPr/>
    </dgm:pt>
    <dgm:pt modelId="{5BF3E870-83EF-4170-ACD3-55ADE608D934}" type="pres">
      <dgm:prSet presAssocID="{D2FEFF8E-EEC3-4017-9E3F-B5D0DEAC5320}" presName="parentLin" presStyleCnt="0"/>
      <dgm:spPr/>
    </dgm:pt>
    <dgm:pt modelId="{78161F89-235A-4D9A-9B0D-6DA120313E40}" type="pres">
      <dgm:prSet presAssocID="{D2FEFF8E-EEC3-4017-9E3F-B5D0DEAC5320}" presName="parentLeftMargin" presStyleLbl="node1" presStyleIdx="1" presStyleCnt="8"/>
      <dgm:spPr/>
    </dgm:pt>
    <dgm:pt modelId="{8CC87AEE-8AF2-4AE1-9FC1-C9096A0CCDF0}" type="pres">
      <dgm:prSet presAssocID="{D2FEFF8E-EEC3-4017-9E3F-B5D0DEAC5320}" presName="parentText" presStyleLbl="node1" presStyleIdx="2" presStyleCnt="8">
        <dgm:presLayoutVars>
          <dgm:chMax val="0"/>
          <dgm:bulletEnabled val="1"/>
        </dgm:presLayoutVars>
      </dgm:prSet>
      <dgm:spPr/>
    </dgm:pt>
    <dgm:pt modelId="{CEEE0B09-7BD8-4760-84F0-2CDBF9D319BD}" type="pres">
      <dgm:prSet presAssocID="{D2FEFF8E-EEC3-4017-9E3F-B5D0DEAC5320}" presName="negativeSpace" presStyleCnt="0"/>
      <dgm:spPr/>
    </dgm:pt>
    <dgm:pt modelId="{507265BB-C7E8-4914-890E-E2B1E9AB40AA}" type="pres">
      <dgm:prSet presAssocID="{D2FEFF8E-EEC3-4017-9E3F-B5D0DEAC5320}" presName="childText" presStyleLbl="conFgAcc1" presStyleIdx="2" presStyleCnt="8">
        <dgm:presLayoutVars>
          <dgm:bulletEnabled val="1"/>
        </dgm:presLayoutVars>
      </dgm:prSet>
      <dgm:spPr/>
    </dgm:pt>
    <dgm:pt modelId="{2AD3D895-80D6-489C-B794-4445507A5A23}" type="pres">
      <dgm:prSet presAssocID="{550D623B-D487-4AFB-815E-78C96A3F45BD}" presName="spaceBetweenRectangles" presStyleCnt="0"/>
      <dgm:spPr/>
    </dgm:pt>
    <dgm:pt modelId="{1ACA5CAB-71CC-4321-AAA1-F5EF698BA2D6}" type="pres">
      <dgm:prSet presAssocID="{3426265A-4D4D-4548-AD7B-B54BAF7F7F72}" presName="parentLin" presStyleCnt="0"/>
      <dgm:spPr/>
    </dgm:pt>
    <dgm:pt modelId="{970C5A55-16B4-4615-BD89-F6CA8893B5F7}" type="pres">
      <dgm:prSet presAssocID="{3426265A-4D4D-4548-AD7B-B54BAF7F7F72}" presName="parentLeftMargin" presStyleLbl="node1" presStyleIdx="2" presStyleCnt="8"/>
      <dgm:spPr/>
    </dgm:pt>
    <dgm:pt modelId="{2C593AA5-807F-4E56-A9F8-FCF1FC524DA4}" type="pres">
      <dgm:prSet presAssocID="{3426265A-4D4D-4548-AD7B-B54BAF7F7F72}" presName="parentText" presStyleLbl="node1" presStyleIdx="3" presStyleCnt="8">
        <dgm:presLayoutVars>
          <dgm:chMax val="0"/>
          <dgm:bulletEnabled val="1"/>
        </dgm:presLayoutVars>
      </dgm:prSet>
      <dgm:spPr/>
    </dgm:pt>
    <dgm:pt modelId="{E107BBAB-3789-4E88-BE6C-3CD86768160D}" type="pres">
      <dgm:prSet presAssocID="{3426265A-4D4D-4548-AD7B-B54BAF7F7F72}" presName="negativeSpace" presStyleCnt="0"/>
      <dgm:spPr/>
    </dgm:pt>
    <dgm:pt modelId="{592C6206-27F2-45F2-8AFC-31FFFDD71525}" type="pres">
      <dgm:prSet presAssocID="{3426265A-4D4D-4548-AD7B-B54BAF7F7F72}" presName="childText" presStyleLbl="conFgAcc1" presStyleIdx="3" presStyleCnt="8">
        <dgm:presLayoutVars>
          <dgm:bulletEnabled val="1"/>
        </dgm:presLayoutVars>
      </dgm:prSet>
      <dgm:spPr/>
    </dgm:pt>
    <dgm:pt modelId="{9AD3A6D3-D275-450A-8219-99F3B7A44CFC}" type="pres">
      <dgm:prSet presAssocID="{F86AE292-8036-446A-86C2-2BF4E5067F5B}" presName="spaceBetweenRectangles" presStyleCnt="0"/>
      <dgm:spPr/>
    </dgm:pt>
    <dgm:pt modelId="{140E1498-C5CC-4940-ACD4-AC7CD2E6A174}" type="pres">
      <dgm:prSet presAssocID="{3830CA62-DABB-4521-885F-C8DE5C682498}" presName="parentLin" presStyleCnt="0"/>
      <dgm:spPr/>
    </dgm:pt>
    <dgm:pt modelId="{2D54DF8E-C381-4379-8C14-81C2ACC28130}" type="pres">
      <dgm:prSet presAssocID="{3830CA62-DABB-4521-885F-C8DE5C682498}" presName="parentLeftMargin" presStyleLbl="node1" presStyleIdx="3" presStyleCnt="8"/>
      <dgm:spPr/>
    </dgm:pt>
    <dgm:pt modelId="{AFA9157C-47C3-4631-8410-E7DB7C998D32}" type="pres">
      <dgm:prSet presAssocID="{3830CA62-DABB-4521-885F-C8DE5C682498}" presName="parentText" presStyleLbl="node1" presStyleIdx="4" presStyleCnt="8">
        <dgm:presLayoutVars>
          <dgm:chMax val="0"/>
          <dgm:bulletEnabled val="1"/>
        </dgm:presLayoutVars>
      </dgm:prSet>
      <dgm:spPr/>
    </dgm:pt>
    <dgm:pt modelId="{ABD0E501-83D7-41EA-8C17-A58C0CF3864E}" type="pres">
      <dgm:prSet presAssocID="{3830CA62-DABB-4521-885F-C8DE5C682498}" presName="negativeSpace" presStyleCnt="0"/>
      <dgm:spPr/>
    </dgm:pt>
    <dgm:pt modelId="{67E2BCCB-2178-4C29-8719-3B9DCD72F5B2}" type="pres">
      <dgm:prSet presAssocID="{3830CA62-DABB-4521-885F-C8DE5C682498}" presName="childText" presStyleLbl="conFgAcc1" presStyleIdx="4" presStyleCnt="8">
        <dgm:presLayoutVars>
          <dgm:bulletEnabled val="1"/>
        </dgm:presLayoutVars>
      </dgm:prSet>
      <dgm:spPr/>
    </dgm:pt>
    <dgm:pt modelId="{0908A235-5E82-4785-B3F9-D440CFECD885}" type="pres">
      <dgm:prSet presAssocID="{DDE89B23-D7D2-4F0F-B8E3-75F2115E6847}" presName="spaceBetweenRectangles" presStyleCnt="0"/>
      <dgm:spPr/>
    </dgm:pt>
    <dgm:pt modelId="{D60867B4-0EF9-4DF9-8D0D-CD1059A3A26E}" type="pres">
      <dgm:prSet presAssocID="{C7F12824-F022-4AA5-9B01-6BF59F198BA3}" presName="parentLin" presStyleCnt="0"/>
      <dgm:spPr/>
    </dgm:pt>
    <dgm:pt modelId="{6CC22DCB-BEAA-4B5F-86DE-8D29F358F05B}" type="pres">
      <dgm:prSet presAssocID="{C7F12824-F022-4AA5-9B01-6BF59F198BA3}" presName="parentLeftMargin" presStyleLbl="node1" presStyleIdx="4" presStyleCnt="8"/>
      <dgm:spPr/>
    </dgm:pt>
    <dgm:pt modelId="{C05047AB-22E0-40EA-AEAF-15288F4DA578}" type="pres">
      <dgm:prSet presAssocID="{C7F12824-F022-4AA5-9B01-6BF59F198BA3}" presName="parentText" presStyleLbl="node1" presStyleIdx="5" presStyleCnt="8">
        <dgm:presLayoutVars>
          <dgm:chMax val="0"/>
          <dgm:bulletEnabled val="1"/>
        </dgm:presLayoutVars>
      </dgm:prSet>
      <dgm:spPr/>
    </dgm:pt>
    <dgm:pt modelId="{672F4058-F4F2-4ADB-9854-BA2C7946BB4E}" type="pres">
      <dgm:prSet presAssocID="{C7F12824-F022-4AA5-9B01-6BF59F198BA3}" presName="negativeSpace" presStyleCnt="0"/>
      <dgm:spPr/>
    </dgm:pt>
    <dgm:pt modelId="{6E84767E-08BC-478E-B901-5AF203A319EF}" type="pres">
      <dgm:prSet presAssocID="{C7F12824-F022-4AA5-9B01-6BF59F198BA3}" presName="childText" presStyleLbl="conFgAcc1" presStyleIdx="5" presStyleCnt="8">
        <dgm:presLayoutVars>
          <dgm:bulletEnabled val="1"/>
        </dgm:presLayoutVars>
      </dgm:prSet>
      <dgm:spPr/>
    </dgm:pt>
    <dgm:pt modelId="{001E1A77-C51C-4048-BCDA-813F7F8F9448}" type="pres">
      <dgm:prSet presAssocID="{E022A201-6DA0-4FB6-9127-1988DB40AAAC}" presName="spaceBetweenRectangles" presStyleCnt="0"/>
      <dgm:spPr/>
    </dgm:pt>
    <dgm:pt modelId="{8033E8F9-E93F-4EB0-BDF3-9682BD6FBE59}" type="pres">
      <dgm:prSet presAssocID="{BFBB96BE-ABB6-4C22-8BBD-B181D91202BB}" presName="parentLin" presStyleCnt="0"/>
      <dgm:spPr/>
    </dgm:pt>
    <dgm:pt modelId="{31FFE52A-D35E-433D-921D-5155AFB7B22E}" type="pres">
      <dgm:prSet presAssocID="{BFBB96BE-ABB6-4C22-8BBD-B181D91202BB}" presName="parentLeftMargin" presStyleLbl="node1" presStyleIdx="5" presStyleCnt="8"/>
      <dgm:spPr/>
    </dgm:pt>
    <dgm:pt modelId="{6BAB3869-20CA-4756-AE30-4F7C4FDAA9B9}" type="pres">
      <dgm:prSet presAssocID="{BFBB96BE-ABB6-4C22-8BBD-B181D91202BB}" presName="parentText" presStyleLbl="node1" presStyleIdx="6" presStyleCnt="8">
        <dgm:presLayoutVars>
          <dgm:chMax val="0"/>
          <dgm:bulletEnabled val="1"/>
        </dgm:presLayoutVars>
      </dgm:prSet>
      <dgm:spPr/>
    </dgm:pt>
    <dgm:pt modelId="{CBEA923D-B033-4A62-BEC8-C8092C7FE90E}" type="pres">
      <dgm:prSet presAssocID="{BFBB96BE-ABB6-4C22-8BBD-B181D91202BB}" presName="negativeSpace" presStyleCnt="0"/>
      <dgm:spPr/>
    </dgm:pt>
    <dgm:pt modelId="{2E7498A3-B456-4E8E-A6D3-B410B64E1070}" type="pres">
      <dgm:prSet presAssocID="{BFBB96BE-ABB6-4C22-8BBD-B181D91202BB}" presName="childText" presStyleLbl="conFgAcc1" presStyleIdx="6" presStyleCnt="8">
        <dgm:presLayoutVars>
          <dgm:bulletEnabled val="1"/>
        </dgm:presLayoutVars>
      </dgm:prSet>
      <dgm:spPr/>
    </dgm:pt>
    <dgm:pt modelId="{9CE513F3-44F5-46A6-AE8C-E4AD7DD3587D}" type="pres">
      <dgm:prSet presAssocID="{5BBFDCAA-FD78-4DE3-B61B-7CABA0B5A445}" presName="spaceBetweenRectangles" presStyleCnt="0"/>
      <dgm:spPr/>
    </dgm:pt>
    <dgm:pt modelId="{04006A52-BBF9-4758-BB86-988040A23473}" type="pres">
      <dgm:prSet presAssocID="{7C96DB6C-485F-4178-9302-1A91F92D8030}" presName="parentLin" presStyleCnt="0"/>
      <dgm:spPr/>
    </dgm:pt>
    <dgm:pt modelId="{8878CA68-591C-4542-A69F-3609E1711516}" type="pres">
      <dgm:prSet presAssocID="{7C96DB6C-485F-4178-9302-1A91F92D8030}" presName="parentLeftMargin" presStyleLbl="node1" presStyleIdx="6" presStyleCnt="8"/>
      <dgm:spPr/>
    </dgm:pt>
    <dgm:pt modelId="{41042FF7-C832-4024-931B-CEAFFEACC739}" type="pres">
      <dgm:prSet presAssocID="{7C96DB6C-485F-4178-9302-1A91F92D8030}" presName="parentText" presStyleLbl="node1" presStyleIdx="7" presStyleCnt="8">
        <dgm:presLayoutVars>
          <dgm:chMax val="0"/>
          <dgm:bulletEnabled val="1"/>
        </dgm:presLayoutVars>
      </dgm:prSet>
      <dgm:spPr/>
    </dgm:pt>
    <dgm:pt modelId="{8E2EB386-50B0-4392-A9D7-FCF3F0F4B90C}" type="pres">
      <dgm:prSet presAssocID="{7C96DB6C-485F-4178-9302-1A91F92D8030}" presName="negativeSpace" presStyleCnt="0"/>
      <dgm:spPr/>
    </dgm:pt>
    <dgm:pt modelId="{CEA9821F-7B7E-4BA4-9073-ABBA287342D6}" type="pres">
      <dgm:prSet presAssocID="{7C96DB6C-485F-4178-9302-1A91F92D8030}" presName="childText" presStyleLbl="conFgAcc1" presStyleIdx="7" presStyleCnt="8">
        <dgm:presLayoutVars>
          <dgm:bulletEnabled val="1"/>
        </dgm:presLayoutVars>
      </dgm:prSet>
      <dgm:spPr/>
    </dgm:pt>
  </dgm:ptLst>
  <dgm:cxnLst>
    <dgm:cxn modelId="{0C0D8C0E-4BC5-47DB-9C20-2A9838E588EE}" srcId="{0CC3FEA1-D83E-43B4-B0B9-D794ED98BBD5}" destId="{14B63C42-9FBB-4CB8-A6BF-5C305298CD88}" srcOrd="0" destOrd="0" parTransId="{59B9C91D-384A-415D-B9AD-04BB8BF25579}" sibTransId="{750A5A7A-9CC4-45CF-978E-264059944BAA}"/>
    <dgm:cxn modelId="{95A2F62C-ADEA-4640-8BCB-25672BBEF542}" type="presOf" srcId="{3426265A-4D4D-4548-AD7B-B54BAF7F7F72}" destId="{970C5A55-16B4-4615-BD89-F6CA8893B5F7}" srcOrd="0" destOrd="0" presId="urn:microsoft.com/office/officeart/2005/8/layout/list1"/>
    <dgm:cxn modelId="{ABEAA034-4B09-45C4-B25B-A607E219CD28}" type="presOf" srcId="{3830CA62-DABB-4521-885F-C8DE5C682498}" destId="{AFA9157C-47C3-4631-8410-E7DB7C998D32}" srcOrd="1" destOrd="0" presId="urn:microsoft.com/office/officeart/2005/8/layout/list1"/>
    <dgm:cxn modelId="{571B423D-834D-4C04-8D20-1AAD72D2DE82}" type="presOf" srcId="{BFBB96BE-ABB6-4C22-8BBD-B181D91202BB}" destId="{6BAB3869-20CA-4756-AE30-4F7C4FDAA9B9}" srcOrd="1" destOrd="0" presId="urn:microsoft.com/office/officeart/2005/8/layout/list1"/>
    <dgm:cxn modelId="{89344C61-2B80-432B-A803-F690FBAE0198}" srcId="{0CC3FEA1-D83E-43B4-B0B9-D794ED98BBD5}" destId="{C7F12824-F022-4AA5-9B01-6BF59F198BA3}" srcOrd="5" destOrd="0" parTransId="{61F8715E-251E-4FC2-9E64-1C40D936DE8A}" sibTransId="{E022A201-6DA0-4FB6-9127-1988DB40AAAC}"/>
    <dgm:cxn modelId="{EC15C164-36EF-4628-A002-0C70EC8EF493}" type="presOf" srcId="{7C96DB6C-485F-4178-9302-1A91F92D8030}" destId="{41042FF7-C832-4024-931B-CEAFFEACC739}" srcOrd="1" destOrd="0" presId="urn:microsoft.com/office/officeart/2005/8/layout/list1"/>
    <dgm:cxn modelId="{2BD7A06A-8D55-4C04-A818-61E8FC8CFFD2}" type="presOf" srcId="{0CC3FEA1-D83E-43B4-B0B9-D794ED98BBD5}" destId="{7680298A-58D9-42FF-941E-0098021C3AA9}" srcOrd="0" destOrd="0" presId="urn:microsoft.com/office/officeart/2005/8/layout/list1"/>
    <dgm:cxn modelId="{9CEF757D-C8BB-4384-9AC1-13C137B8EF8E}" srcId="{0CC3FEA1-D83E-43B4-B0B9-D794ED98BBD5}" destId="{7C96DB6C-485F-4178-9302-1A91F92D8030}" srcOrd="7" destOrd="0" parTransId="{06A479F6-8280-4C98-AEC8-119E6EB240B5}" sibTransId="{7F3D566E-51A3-4542-86A0-B19CA9BD30C3}"/>
    <dgm:cxn modelId="{2BB95D8D-81AB-498F-BAF9-A499D92CAEAF}" type="presOf" srcId="{C7F12824-F022-4AA5-9B01-6BF59F198BA3}" destId="{6CC22DCB-BEAA-4B5F-86DE-8D29F358F05B}" srcOrd="0" destOrd="0" presId="urn:microsoft.com/office/officeart/2005/8/layout/list1"/>
    <dgm:cxn modelId="{50C22F94-F4A1-4675-A788-EAFA93A16052}" type="presOf" srcId="{3426265A-4D4D-4548-AD7B-B54BAF7F7F72}" destId="{2C593AA5-807F-4E56-A9F8-FCF1FC524DA4}" srcOrd="1" destOrd="0" presId="urn:microsoft.com/office/officeart/2005/8/layout/list1"/>
    <dgm:cxn modelId="{E8318CAD-F60C-4DC3-8E38-AFC73CDB7D94}" srcId="{0CC3FEA1-D83E-43B4-B0B9-D794ED98BBD5}" destId="{9EDFC7BB-1D6F-4516-A345-789B8F61719D}" srcOrd="1" destOrd="0" parTransId="{D12D5CE0-7B2D-4215-AF84-64AE7E709D5A}" sibTransId="{BB9ACB24-BC21-4523-AB4F-C81F9A2BB069}"/>
    <dgm:cxn modelId="{6E9203B9-330A-43ED-9EAC-81ABAFC2DFD8}" type="presOf" srcId="{14B63C42-9FBB-4CB8-A6BF-5C305298CD88}" destId="{C5E762AE-1814-495E-94FC-B142F55B2BA3}" srcOrd="0" destOrd="0" presId="urn:microsoft.com/office/officeart/2005/8/layout/list1"/>
    <dgm:cxn modelId="{9357E7C7-C569-43A5-9A66-7D1323B07E29}" srcId="{0CC3FEA1-D83E-43B4-B0B9-D794ED98BBD5}" destId="{3830CA62-DABB-4521-885F-C8DE5C682498}" srcOrd="4" destOrd="0" parTransId="{8452A9FC-2E28-4CF0-B607-F996B5CBFE3D}" sibTransId="{DDE89B23-D7D2-4F0F-B8E3-75F2115E6847}"/>
    <dgm:cxn modelId="{3135EDC7-75A5-485F-8DAB-F6659C829061}" type="presOf" srcId="{D2FEFF8E-EEC3-4017-9E3F-B5D0DEAC5320}" destId="{8CC87AEE-8AF2-4AE1-9FC1-C9096A0CCDF0}" srcOrd="1" destOrd="0" presId="urn:microsoft.com/office/officeart/2005/8/layout/list1"/>
    <dgm:cxn modelId="{708E87CB-677D-42C1-8C80-8F733EA63E87}" type="presOf" srcId="{C7F12824-F022-4AA5-9B01-6BF59F198BA3}" destId="{C05047AB-22E0-40EA-AEAF-15288F4DA578}" srcOrd="1" destOrd="0" presId="urn:microsoft.com/office/officeart/2005/8/layout/list1"/>
    <dgm:cxn modelId="{19B5F8D1-5F3B-4385-8C1C-9CDA23F30DCD}" srcId="{0CC3FEA1-D83E-43B4-B0B9-D794ED98BBD5}" destId="{3426265A-4D4D-4548-AD7B-B54BAF7F7F72}" srcOrd="3" destOrd="0" parTransId="{6E44BE0A-A90A-42C7-A402-8884CAB7D8CB}" sibTransId="{F86AE292-8036-446A-86C2-2BF4E5067F5B}"/>
    <dgm:cxn modelId="{5CEF1BD3-A95E-4BBD-A510-5F3BAD3D2E1A}" srcId="{0CC3FEA1-D83E-43B4-B0B9-D794ED98BBD5}" destId="{BFBB96BE-ABB6-4C22-8BBD-B181D91202BB}" srcOrd="6" destOrd="0" parTransId="{0AA38C4A-5750-48DF-9F2C-8F4D21EAE799}" sibTransId="{5BBFDCAA-FD78-4DE3-B61B-7CABA0B5A445}"/>
    <dgm:cxn modelId="{B7324FD3-A996-4F97-95A0-2F9CE56C21E7}" type="presOf" srcId="{9EDFC7BB-1D6F-4516-A345-789B8F61719D}" destId="{AD043F95-1BEB-419B-AA6F-9FF231147021}" srcOrd="1" destOrd="0" presId="urn:microsoft.com/office/officeart/2005/8/layout/list1"/>
    <dgm:cxn modelId="{B16163DC-0232-4238-94A5-CA3EE88B9366}" type="presOf" srcId="{BFBB96BE-ABB6-4C22-8BBD-B181D91202BB}" destId="{31FFE52A-D35E-433D-921D-5155AFB7B22E}" srcOrd="0" destOrd="0" presId="urn:microsoft.com/office/officeart/2005/8/layout/list1"/>
    <dgm:cxn modelId="{550D9FEB-6B00-423D-8D6E-27373ADC350F}" srcId="{0CC3FEA1-D83E-43B4-B0B9-D794ED98BBD5}" destId="{D2FEFF8E-EEC3-4017-9E3F-B5D0DEAC5320}" srcOrd="2" destOrd="0" parTransId="{72F078AE-FDF1-4499-88B9-3145F7EC2092}" sibTransId="{550D623B-D487-4AFB-815E-78C96A3F45BD}"/>
    <dgm:cxn modelId="{DA02C8ED-7EF1-4C7E-B3B9-9656D59F46F2}" type="presOf" srcId="{14B63C42-9FBB-4CB8-A6BF-5C305298CD88}" destId="{C9955447-051C-4F56-B360-F018DA0A2225}" srcOrd="1" destOrd="0" presId="urn:microsoft.com/office/officeart/2005/8/layout/list1"/>
    <dgm:cxn modelId="{7351EAED-02AE-406D-ACFD-97A4B6D1DD90}" type="presOf" srcId="{7C96DB6C-485F-4178-9302-1A91F92D8030}" destId="{8878CA68-591C-4542-A69F-3609E1711516}" srcOrd="0" destOrd="0" presId="urn:microsoft.com/office/officeart/2005/8/layout/list1"/>
    <dgm:cxn modelId="{1A93E7F7-E8F7-4435-9441-CED564F8B2A1}" type="presOf" srcId="{D2FEFF8E-EEC3-4017-9E3F-B5D0DEAC5320}" destId="{78161F89-235A-4D9A-9B0D-6DA120313E40}" srcOrd="0" destOrd="0" presId="urn:microsoft.com/office/officeart/2005/8/layout/list1"/>
    <dgm:cxn modelId="{4E9F07F8-307E-4EED-B1D0-D9EDD829B06F}" type="presOf" srcId="{3830CA62-DABB-4521-885F-C8DE5C682498}" destId="{2D54DF8E-C381-4379-8C14-81C2ACC28130}" srcOrd="0" destOrd="0" presId="urn:microsoft.com/office/officeart/2005/8/layout/list1"/>
    <dgm:cxn modelId="{AC1CCBFB-58C8-4C35-B0A7-F1B8F3EF9231}" type="presOf" srcId="{9EDFC7BB-1D6F-4516-A345-789B8F61719D}" destId="{88D35DE6-B162-4395-A645-CAFA71406946}" srcOrd="0" destOrd="0" presId="urn:microsoft.com/office/officeart/2005/8/layout/list1"/>
    <dgm:cxn modelId="{D3E4AB86-C362-45B6-96E2-232DEDE84DF5}" type="presParOf" srcId="{7680298A-58D9-42FF-941E-0098021C3AA9}" destId="{B8B7639B-B6BC-4A77-A6D7-725D058976EA}" srcOrd="0" destOrd="0" presId="urn:microsoft.com/office/officeart/2005/8/layout/list1"/>
    <dgm:cxn modelId="{57F47EBC-E2BE-424C-846D-74DA46F7441A}" type="presParOf" srcId="{B8B7639B-B6BC-4A77-A6D7-725D058976EA}" destId="{C5E762AE-1814-495E-94FC-B142F55B2BA3}" srcOrd="0" destOrd="0" presId="urn:microsoft.com/office/officeart/2005/8/layout/list1"/>
    <dgm:cxn modelId="{7D28717C-9E88-49BA-A914-9BA1DE1CB576}" type="presParOf" srcId="{B8B7639B-B6BC-4A77-A6D7-725D058976EA}" destId="{C9955447-051C-4F56-B360-F018DA0A2225}" srcOrd="1" destOrd="0" presId="urn:microsoft.com/office/officeart/2005/8/layout/list1"/>
    <dgm:cxn modelId="{6B5893E4-86A1-452C-B0F3-047733E230AC}" type="presParOf" srcId="{7680298A-58D9-42FF-941E-0098021C3AA9}" destId="{BFF46C57-39C3-44EF-A788-20BFB2F03B1F}" srcOrd="1" destOrd="0" presId="urn:microsoft.com/office/officeart/2005/8/layout/list1"/>
    <dgm:cxn modelId="{0413FB95-B0A5-401E-A8BD-D4D9E516215C}" type="presParOf" srcId="{7680298A-58D9-42FF-941E-0098021C3AA9}" destId="{3A0586F3-54F4-4FE0-8404-DB06B7376032}" srcOrd="2" destOrd="0" presId="urn:microsoft.com/office/officeart/2005/8/layout/list1"/>
    <dgm:cxn modelId="{6535515A-2FD1-4CF8-96FD-D8E964679E81}" type="presParOf" srcId="{7680298A-58D9-42FF-941E-0098021C3AA9}" destId="{73BD84E4-AFAA-46C0-ABA9-35ECAC1EDE90}" srcOrd="3" destOrd="0" presId="urn:microsoft.com/office/officeart/2005/8/layout/list1"/>
    <dgm:cxn modelId="{D9CC2C05-2A06-48B5-B2B7-8278DC726EDC}" type="presParOf" srcId="{7680298A-58D9-42FF-941E-0098021C3AA9}" destId="{242D9C53-1A2E-4ED1-B7E6-26B75A23C1F2}" srcOrd="4" destOrd="0" presId="urn:microsoft.com/office/officeart/2005/8/layout/list1"/>
    <dgm:cxn modelId="{8CCBFE1E-34A0-4E18-8052-FEA07074DDAE}" type="presParOf" srcId="{242D9C53-1A2E-4ED1-B7E6-26B75A23C1F2}" destId="{88D35DE6-B162-4395-A645-CAFA71406946}" srcOrd="0" destOrd="0" presId="urn:microsoft.com/office/officeart/2005/8/layout/list1"/>
    <dgm:cxn modelId="{93C05349-B7E4-4FF5-8A0E-6EE3FCF0D9BE}" type="presParOf" srcId="{242D9C53-1A2E-4ED1-B7E6-26B75A23C1F2}" destId="{AD043F95-1BEB-419B-AA6F-9FF231147021}" srcOrd="1" destOrd="0" presId="urn:microsoft.com/office/officeart/2005/8/layout/list1"/>
    <dgm:cxn modelId="{A2C39360-3AEB-4E3C-B97E-6D938C2EDF08}" type="presParOf" srcId="{7680298A-58D9-42FF-941E-0098021C3AA9}" destId="{15C3C31C-7E23-42BF-AE2E-A69EE302AB80}" srcOrd="5" destOrd="0" presId="urn:microsoft.com/office/officeart/2005/8/layout/list1"/>
    <dgm:cxn modelId="{F06E871B-9ADC-4FE6-A180-DD4944D618CA}" type="presParOf" srcId="{7680298A-58D9-42FF-941E-0098021C3AA9}" destId="{32EF50D2-67F9-4512-84A3-200570C64173}" srcOrd="6" destOrd="0" presId="urn:microsoft.com/office/officeart/2005/8/layout/list1"/>
    <dgm:cxn modelId="{4C215296-4704-42A3-B536-76C415EDCB53}" type="presParOf" srcId="{7680298A-58D9-42FF-941E-0098021C3AA9}" destId="{792E9D43-7067-4EFF-B6B4-5EBBAB042322}" srcOrd="7" destOrd="0" presId="urn:microsoft.com/office/officeart/2005/8/layout/list1"/>
    <dgm:cxn modelId="{5A3EEBA7-DBC8-4966-9342-065437E57EEB}" type="presParOf" srcId="{7680298A-58D9-42FF-941E-0098021C3AA9}" destId="{5BF3E870-83EF-4170-ACD3-55ADE608D934}" srcOrd="8" destOrd="0" presId="urn:microsoft.com/office/officeart/2005/8/layout/list1"/>
    <dgm:cxn modelId="{13DB8DE6-F8C8-44B8-975B-E2A23BB84422}" type="presParOf" srcId="{5BF3E870-83EF-4170-ACD3-55ADE608D934}" destId="{78161F89-235A-4D9A-9B0D-6DA120313E40}" srcOrd="0" destOrd="0" presId="urn:microsoft.com/office/officeart/2005/8/layout/list1"/>
    <dgm:cxn modelId="{A2130DDA-0000-43F0-908B-A1C01D02567B}" type="presParOf" srcId="{5BF3E870-83EF-4170-ACD3-55ADE608D934}" destId="{8CC87AEE-8AF2-4AE1-9FC1-C9096A0CCDF0}" srcOrd="1" destOrd="0" presId="urn:microsoft.com/office/officeart/2005/8/layout/list1"/>
    <dgm:cxn modelId="{32B59E3B-F076-4A41-9C47-6729CBAFE9E7}" type="presParOf" srcId="{7680298A-58D9-42FF-941E-0098021C3AA9}" destId="{CEEE0B09-7BD8-4760-84F0-2CDBF9D319BD}" srcOrd="9" destOrd="0" presId="urn:microsoft.com/office/officeart/2005/8/layout/list1"/>
    <dgm:cxn modelId="{26E0A4AF-FC59-416D-B1A2-788743FF1232}" type="presParOf" srcId="{7680298A-58D9-42FF-941E-0098021C3AA9}" destId="{507265BB-C7E8-4914-890E-E2B1E9AB40AA}" srcOrd="10" destOrd="0" presId="urn:microsoft.com/office/officeart/2005/8/layout/list1"/>
    <dgm:cxn modelId="{5C9107D7-4980-4B6C-BCB0-B93005F68636}" type="presParOf" srcId="{7680298A-58D9-42FF-941E-0098021C3AA9}" destId="{2AD3D895-80D6-489C-B794-4445507A5A23}" srcOrd="11" destOrd="0" presId="urn:microsoft.com/office/officeart/2005/8/layout/list1"/>
    <dgm:cxn modelId="{C699E0B9-6DE2-45DF-B270-625642A40432}" type="presParOf" srcId="{7680298A-58D9-42FF-941E-0098021C3AA9}" destId="{1ACA5CAB-71CC-4321-AAA1-F5EF698BA2D6}" srcOrd="12" destOrd="0" presId="urn:microsoft.com/office/officeart/2005/8/layout/list1"/>
    <dgm:cxn modelId="{3CDD0B03-6C4C-463F-AB71-81636F99B3F8}" type="presParOf" srcId="{1ACA5CAB-71CC-4321-AAA1-F5EF698BA2D6}" destId="{970C5A55-16B4-4615-BD89-F6CA8893B5F7}" srcOrd="0" destOrd="0" presId="urn:microsoft.com/office/officeart/2005/8/layout/list1"/>
    <dgm:cxn modelId="{341208C5-58A6-4511-9973-07CE4C32872C}" type="presParOf" srcId="{1ACA5CAB-71CC-4321-AAA1-F5EF698BA2D6}" destId="{2C593AA5-807F-4E56-A9F8-FCF1FC524DA4}" srcOrd="1" destOrd="0" presId="urn:microsoft.com/office/officeart/2005/8/layout/list1"/>
    <dgm:cxn modelId="{36A776D8-787D-4CE7-8568-7564A9668A26}" type="presParOf" srcId="{7680298A-58D9-42FF-941E-0098021C3AA9}" destId="{E107BBAB-3789-4E88-BE6C-3CD86768160D}" srcOrd="13" destOrd="0" presId="urn:microsoft.com/office/officeart/2005/8/layout/list1"/>
    <dgm:cxn modelId="{0D5A36C5-5EE4-4FF7-85E8-2189DDEE711D}" type="presParOf" srcId="{7680298A-58D9-42FF-941E-0098021C3AA9}" destId="{592C6206-27F2-45F2-8AFC-31FFFDD71525}" srcOrd="14" destOrd="0" presId="urn:microsoft.com/office/officeart/2005/8/layout/list1"/>
    <dgm:cxn modelId="{C98674A0-A749-4BC9-A7EB-512EB5E6C639}" type="presParOf" srcId="{7680298A-58D9-42FF-941E-0098021C3AA9}" destId="{9AD3A6D3-D275-450A-8219-99F3B7A44CFC}" srcOrd="15" destOrd="0" presId="urn:microsoft.com/office/officeart/2005/8/layout/list1"/>
    <dgm:cxn modelId="{26E05318-591C-48D0-B8D7-87C046CCBB55}" type="presParOf" srcId="{7680298A-58D9-42FF-941E-0098021C3AA9}" destId="{140E1498-C5CC-4940-ACD4-AC7CD2E6A174}" srcOrd="16" destOrd="0" presId="urn:microsoft.com/office/officeart/2005/8/layout/list1"/>
    <dgm:cxn modelId="{70CA9576-04A1-4A1E-880A-468362E8B0A8}" type="presParOf" srcId="{140E1498-C5CC-4940-ACD4-AC7CD2E6A174}" destId="{2D54DF8E-C381-4379-8C14-81C2ACC28130}" srcOrd="0" destOrd="0" presId="urn:microsoft.com/office/officeart/2005/8/layout/list1"/>
    <dgm:cxn modelId="{9EB0AC72-7D5A-4273-88C5-66AE2AD68604}" type="presParOf" srcId="{140E1498-C5CC-4940-ACD4-AC7CD2E6A174}" destId="{AFA9157C-47C3-4631-8410-E7DB7C998D32}" srcOrd="1" destOrd="0" presId="urn:microsoft.com/office/officeart/2005/8/layout/list1"/>
    <dgm:cxn modelId="{25F66D12-7DDF-457A-8246-C0A69FBEA19B}" type="presParOf" srcId="{7680298A-58D9-42FF-941E-0098021C3AA9}" destId="{ABD0E501-83D7-41EA-8C17-A58C0CF3864E}" srcOrd="17" destOrd="0" presId="urn:microsoft.com/office/officeart/2005/8/layout/list1"/>
    <dgm:cxn modelId="{ACD9C9F0-BE8A-42E8-8605-5AFC88FDE248}" type="presParOf" srcId="{7680298A-58D9-42FF-941E-0098021C3AA9}" destId="{67E2BCCB-2178-4C29-8719-3B9DCD72F5B2}" srcOrd="18" destOrd="0" presId="urn:microsoft.com/office/officeart/2005/8/layout/list1"/>
    <dgm:cxn modelId="{E092083B-71CC-402C-9984-F9B69BE863D3}" type="presParOf" srcId="{7680298A-58D9-42FF-941E-0098021C3AA9}" destId="{0908A235-5E82-4785-B3F9-D440CFECD885}" srcOrd="19" destOrd="0" presId="urn:microsoft.com/office/officeart/2005/8/layout/list1"/>
    <dgm:cxn modelId="{22156B70-1F0D-4503-8CBF-620390FB2A77}" type="presParOf" srcId="{7680298A-58D9-42FF-941E-0098021C3AA9}" destId="{D60867B4-0EF9-4DF9-8D0D-CD1059A3A26E}" srcOrd="20" destOrd="0" presId="urn:microsoft.com/office/officeart/2005/8/layout/list1"/>
    <dgm:cxn modelId="{3DE4AD98-229D-424E-A26C-4A15CBF5A60F}" type="presParOf" srcId="{D60867B4-0EF9-4DF9-8D0D-CD1059A3A26E}" destId="{6CC22DCB-BEAA-4B5F-86DE-8D29F358F05B}" srcOrd="0" destOrd="0" presId="urn:microsoft.com/office/officeart/2005/8/layout/list1"/>
    <dgm:cxn modelId="{5A484909-0722-4D16-AB5C-55D6E21835A4}" type="presParOf" srcId="{D60867B4-0EF9-4DF9-8D0D-CD1059A3A26E}" destId="{C05047AB-22E0-40EA-AEAF-15288F4DA578}" srcOrd="1" destOrd="0" presId="urn:microsoft.com/office/officeart/2005/8/layout/list1"/>
    <dgm:cxn modelId="{7B80A51F-41E2-47DC-9229-5B43B54C593C}" type="presParOf" srcId="{7680298A-58D9-42FF-941E-0098021C3AA9}" destId="{672F4058-F4F2-4ADB-9854-BA2C7946BB4E}" srcOrd="21" destOrd="0" presId="urn:microsoft.com/office/officeart/2005/8/layout/list1"/>
    <dgm:cxn modelId="{A25AC976-D33D-4EF9-B2F1-B85F79D754B6}" type="presParOf" srcId="{7680298A-58D9-42FF-941E-0098021C3AA9}" destId="{6E84767E-08BC-478E-B901-5AF203A319EF}" srcOrd="22" destOrd="0" presId="urn:microsoft.com/office/officeart/2005/8/layout/list1"/>
    <dgm:cxn modelId="{CAED3E1A-5D45-4561-8B35-7EC23D3D6097}" type="presParOf" srcId="{7680298A-58D9-42FF-941E-0098021C3AA9}" destId="{001E1A77-C51C-4048-BCDA-813F7F8F9448}" srcOrd="23" destOrd="0" presId="urn:microsoft.com/office/officeart/2005/8/layout/list1"/>
    <dgm:cxn modelId="{93484EAC-4BB4-4C86-B24D-E0B695A8675A}" type="presParOf" srcId="{7680298A-58D9-42FF-941E-0098021C3AA9}" destId="{8033E8F9-E93F-4EB0-BDF3-9682BD6FBE59}" srcOrd="24" destOrd="0" presId="urn:microsoft.com/office/officeart/2005/8/layout/list1"/>
    <dgm:cxn modelId="{D4968EB5-4F2B-47C5-A9C0-0A30D77FF8C3}" type="presParOf" srcId="{8033E8F9-E93F-4EB0-BDF3-9682BD6FBE59}" destId="{31FFE52A-D35E-433D-921D-5155AFB7B22E}" srcOrd="0" destOrd="0" presId="urn:microsoft.com/office/officeart/2005/8/layout/list1"/>
    <dgm:cxn modelId="{CDBFA261-E1DD-4D38-911C-EFCDA7552A62}" type="presParOf" srcId="{8033E8F9-E93F-4EB0-BDF3-9682BD6FBE59}" destId="{6BAB3869-20CA-4756-AE30-4F7C4FDAA9B9}" srcOrd="1" destOrd="0" presId="urn:microsoft.com/office/officeart/2005/8/layout/list1"/>
    <dgm:cxn modelId="{00506B24-2DB6-4675-9BCC-3CDFFC8553D7}" type="presParOf" srcId="{7680298A-58D9-42FF-941E-0098021C3AA9}" destId="{CBEA923D-B033-4A62-BEC8-C8092C7FE90E}" srcOrd="25" destOrd="0" presId="urn:microsoft.com/office/officeart/2005/8/layout/list1"/>
    <dgm:cxn modelId="{02966D79-32C7-4B8C-872A-1A3A06C544D0}" type="presParOf" srcId="{7680298A-58D9-42FF-941E-0098021C3AA9}" destId="{2E7498A3-B456-4E8E-A6D3-B410B64E1070}" srcOrd="26" destOrd="0" presId="urn:microsoft.com/office/officeart/2005/8/layout/list1"/>
    <dgm:cxn modelId="{0EDA49A2-B1D3-459A-AFA8-563E213EBE2F}" type="presParOf" srcId="{7680298A-58D9-42FF-941E-0098021C3AA9}" destId="{9CE513F3-44F5-46A6-AE8C-E4AD7DD3587D}" srcOrd="27" destOrd="0" presId="urn:microsoft.com/office/officeart/2005/8/layout/list1"/>
    <dgm:cxn modelId="{EF04C274-DDFA-41C0-AF0E-1826C6CA4A53}" type="presParOf" srcId="{7680298A-58D9-42FF-941E-0098021C3AA9}" destId="{04006A52-BBF9-4758-BB86-988040A23473}" srcOrd="28" destOrd="0" presId="urn:microsoft.com/office/officeart/2005/8/layout/list1"/>
    <dgm:cxn modelId="{911BB407-3EF2-4DF5-9EF3-8668AF53D9B9}" type="presParOf" srcId="{04006A52-BBF9-4758-BB86-988040A23473}" destId="{8878CA68-591C-4542-A69F-3609E1711516}" srcOrd="0" destOrd="0" presId="urn:microsoft.com/office/officeart/2005/8/layout/list1"/>
    <dgm:cxn modelId="{3EFBD397-E5E8-4F22-B3A2-FC9EBC6BEDD8}" type="presParOf" srcId="{04006A52-BBF9-4758-BB86-988040A23473}" destId="{41042FF7-C832-4024-931B-CEAFFEACC739}" srcOrd="1" destOrd="0" presId="urn:microsoft.com/office/officeart/2005/8/layout/list1"/>
    <dgm:cxn modelId="{41686E86-02C0-48E7-BE7D-B0C7794DBEA3}" type="presParOf" srcId="{7680298A-58D9-42FF-941E-0098021C3AA9}" destId="{8E2EB386-50B0-4392-A9D7-FCF3F0F4B90C}" srcOrd="29" destOrd="0" presId="urn:microsoft.com/office/officeart/2005/8/layout/list1"/>
    <dgm:cxn modelId="{A3CCDAC1-D79D-4E5F-B312-D1D0AF2AC57A}" type="presParOf" srcId="{7680298A-58D9-42FF-941E-0098021C3AA9}" destId="{CEA9821F-7B7E-4BA4-9073-ABBA287342D6}" srcOrd="3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747194-2AA8-46DA-801D-74971A259003}">
      <dsp:nvSpPr>
        <dsp:cNvPr id="0" name=""/>
        <dsp:cNvSpPr/>
      </dsp:nvSpPr>
      <dsp:spPr>
        <a:xfrm>
          <a:off x="0" y="933665"/>
          <a:ext cx="8128000" cy="63000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853A39B-3005-486C-A810-A6E71A919211}">
      <dsp:nvSpPr>
        <dsp:cNvPr id="0" name=""/>
        <dsp:cNvSpPr/>
      </dsp:nvSpPr>
      <dsp:spPr>
        <a:xfrm>
          <a:off x="404018" y="23172"/>
          <a:ext cx="7721533" cy="1279492"/>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666750">
            <a:lnSpc>
              <a:spcPct val="90000"/>
            </a:lnSpc>
            <a:spcBef>
              <a:spcPct val="0"/>
            </a:spcBef>
            <a:spcAft>
              <a:spcPct val="35000"/>
            </a:spcAft>
            <a:buNone/>
          </a:pPr>
          <a:r>
            <a:rPr lang="pl-PL" sz="1500" b="1" kern="1200" dirty="0"/>
            <a:t>Cross-border tourism offer based on the results of previously completed </a:t>
          </a:r>
          <a:br>
            <a:rPr lang="pl-PL" sz="1500" b="1" kern="1200" dirty="0"/>
          </a:br>
          <a:r>
            <a:rPr lang="pl-PL" sz="1500" b="1" kern="1200" dirty="0"/>
            <a:t>cross-border projects and other public and business investments.</a:t>
          </a:r>
        </a:p>
        <a:p>
          <a:pPr marL="0" lvl="0" indent="0" algn="l" defTabSz="666750">
            <a:lnSpc>
              <a:spcPct val="90000"/>
            </a:lnSpc>
            <a:spcBef>
              <a:spcPct val="0"/>
            </a:spcBef>
            <a:spcAft>
              <a:spcPct val="35000"/>
            </a:spcAft>
            <a:buNone/>
          </a:pPr>
          <a:r>
            <a:rPr lang="pl-PL" sz="1400" kern="1200" dirty="0">
              <a:latin typeface="Verdana" panose="020B0604030504040204" pitchFamily="34" charset="0"/>
              <a:ea typeface="Verdana" panose="020B0604030504040204" pitchFamily="34" charset="0"/>
              <a:cs typeface="Calibri" panose="020F0502020204030204" pitchFamily="34" charset="0"/>
              <a:sym typeface="Arial"/>
            </a:rPr>
            <a:t>The impact of this offer on the development of cross-border tourism should be strengthened, e.g. by adding new elements to the offer, strengthening promotional activities and </a:t>
          </a:r>
          <a:r>
            <a:rPr lang="pl-PL" sz="1400" kern="1200" dirty="0" err="1">
              <a:latin typeface="Verdana" panose="020B0604030504040204" pitchFamily="34" charset="0"/>
              <a:ea typeface="Verdana" panose="020B0604030504040204" pitchFamily="34" charset="0"/>
              <a:cs typeface="Calibri" panose="020F0502020204030204" pitchFamily="34" charset="0"/>
              <a:sym typeface="Arial"/>
            </a:rPr>
            <a:t>clustering </a:t>
          </a:r>
          <a:r>
            <a:rPr lang="pl-PL" sz="1400" kern="1200" dirty="0">
              <a:latin typeface="Verdana" panose="020B0604030504040204" pitchFamily="34" charset="0"/>
              <a:ea typeface="Verdana" panose="020B0604030504040204" pitchFamily="34" charset="0"/>
              <a:cs typeface="Calibri" panose="020F0502020204030204" pitchFamily="34" charset="0"/>
              <a:sym typeface="Arial"/>
            </a:rPr>
            <a:t>this offer with other offers, etc.</a:t>
          </a:r>
          <a:endParaRPr lang="pl-PL" sz="1400" b="1" kern="1200" dirty="0"/>
        </a:p>
      </dsp:txBody>
      <dsp:txXfrm>
        <a:off x="466478" y="85632"/>
        <a:ext cx="7596613" cy="1154572"/>
      </dsp:txXfrm>
    </dsp:sp>
    <dsp:sp modelId="{884C8A28-B528-4A90-A6ED-316210AFF523}">
      <dsp:nvSpPr>
        <dsp:cNvPr id="0" name=""/>
        <dsp:cNvSpPr/>
      </dsp:nvSpPr>
      <dsp:spPr>
        <a:xfrm>
          <a:off x="0" y="2765016"/>
          <a:ext cx="8128000" cy="630000"/>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4469E3E-1EF4-411F-A321-785EC12B9CD5}">
      <dsp:nvSpPr>
        <dsp:cNvPr id="0" name=""/>
        <dsp:cNvSpPr/>
      </dsp:nvSpPr>
      <dsp:spPr>
        <a:xfrm>
          <a:off x="386953" y="1698665"/>
          <a:ext cx="7739054" cy="143535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666750">
            <a:lnSpc>
              <a:spcPct val="90000"/>
            </a:lnSpc>
            <a:spcBef>
              <a:spcPct val="0"/>
            </a:spcBef>
            <a:spcAft>
              <a:spcPct val="35000"/>
            </a:spcAft>
            <a:buNone/>
          </a:pPr>
          <a:r>
            <a:rPr lang="pl-PL" sz="1500" b="1" kern="1200" dirty="0"/>
            <a:t>Tourism offers planned for implementation by partnerships and cross-border projects in the short term, e.g. with support from the </a:t>
          </a:r>
          <a:r>
            <a:rPr lang="pl-PL" sz="1500" b="1" kern="1200" dirty="0" err="1"/>
            <a:t>Interreg</a:t>
          </a:r>
          <a:r>
            <a:rPr lang="pl-PL" sz="1500" b="1" kern="1200" dirty="0"/>
            <a:t> programme</a:t>
          </a:r>
          <a:br>
            <a:rPr lang="pl-PL" sz="1500" b="1" kern="1200" dirty="0"/>
          </a:br>
          <a:br>
            <a:rPr lang="pl-PL" sz="1000" b="1" kern="1200" dirty="0"/>
          </a:br>
          <a:r>
            <a:rPr lang="pl-PL" sz="1500" b="0" kern="1200" dirty="0"/>
            <a:t>Offers based on existing tourism concepts (TCBFA) and the directions for the development of cross-border tourism identified in this study, with an emphasis on expanding existing cross-border offers and incorporating new local attractions. </a:t>
          </a:r>
          <a:endParaRPr lang="pl-PL" sz="1500" kern="1200" dirty="0"/>
        </a:p>
      </dsp:txBody>
      <dsp:txXfrm>
        <a:off x="457021" y="1768733"/>
        <a:ext cx="7598918" cy="1295214"/>
      </dsp:txXfrm>
    </dsp:sp>
    <dsp:sp modelId="{3A352D22-57AC-4A21-B17C-549AA46FA04D}">
      <dsp:nvSpPr>
        <dsp:cNvPr id="0" name=""/>
        <dsp:cNvSpPr/>
      </dsp:nvSpPr>
      <dsp:spPr>
        <a:xfrm>
          <a:off x="0" y="4765494"/>
          <a:ext cx="8128000" cy="630000"/>
        </a:xfrm>
        <a:prstGeom prst="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A8E10E-3E1C-4EBD-AF6F-D102FE3A9CCD}">
      <dsp:nvSpPr>
        <dsp:cNvPr id="0" name=""/>
        <dsp:cNvSpPr/>
      </dsp:nvSpPr>
      <dsp:spPr>
        <a:xfrm>
          <a:off x="386953" y="3530016"/>
          <a:ext cx="7739054" cy="1604478"/>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marL="0" lvl="0" indent="0" algn="l" defTabSz="666750" rtl="0">
            <a:lnSpc>
              <a:spcPct val="100000"/>
            </a:lnSpc>
            <a:spcBef>
              <a:spcPct val="0"/>
            </a:spcBef>
            <a:spcAft>
              <a:spcPct val="35000"/>
            </a:spcAft>
            <a:buNone/>
          </a:pPr>
          <a:r>
            <a:rPr lang="pl-PL" sz="1500" b="1" kern="1200" dirty="0"/>
            <a:t>Tourism innovations responding, among other things, to climate change and lifestyle changes</a:t>
          </a:r>
          <a:br>
            <a:rPr lang="pl-PL" sz="1500" b="1" kern="1200" dirty="0"/>
          </a:br>
          <a:br>
            <a:rPr lang="pl-PL" sz="1500" b="1" kern="1200" dirty="0"/>
          </a:br>
          <a:r>
            <a:rPr lang="pl-PL" sz="1500" b="1" kern="1200" dirty="0"/>
            <a:t>Promotion of tourism offers such as: </a:t>
          </a:r>
          <a:r>
            <a:rPr lang="en-US" sz="1500" b="0" kern="1200" dirty="0" err="1"/>
            <a:t>cittaslow </a:t>
          </a:r>
          <a:r>
            <a:rPr lang="pl-PL" sz="1500" b="0" kern="1200" dirty="0"/>
            <a:t>and </a:t>
          </a:r>
          <a:r>
            <a:rPr lang="en-US" sz="1500" b="0" kern="1200" dirty="0" err="1"/>
            <a:t>calmcation </a:t>
          </a:r>
          <a:r>
            <a:rPr lang="en-US" sz="1500" b="0" kern="1200" dirty="0"/>
            <a:t>(slow tourism </a:t>
          </a:r>
          <a:r>
            <a:rPr lang="pl-PL" sz="1500" b="0" kern="1200" dirty="0"/>
            <a:t>and sustainable </a:t>
          </a:r>
          <a:r>
            <a:rPr lang="pl-PL" sz="1500" b="0" kern="1200" dirty="0" err="1"/>
            <a:t>tourism</a:t>
          </a:r>
          <a:r>
            <a:rPr lang="en-US" sz="1500" b="0" kern="1200" dirty="0"/>
            <a:t>); coolcation (</a:t>
          </a:r>
          <a:r>
            <a:rPr lang="pl-PL" sz="1500" b="0" kern="1200" dirty="0"/>
            <a:t>rest in cooler climate zones</a:t>
          </a:r>
          <a:r>
            <a:rPr lang="en-US" sz="1500" b="0" kern="1200" dirty="0"/>
            <a:t>); </a:t>
          </a:r>
          <a:r>
            <a:rPr lang="pl-PL" sz="1500" b="0" kern="1200" dirty="0"/>
            <a:t>silver tourism for seniors, nature tourism combined with health and spa tourism.   </a:t>
          </a:r>
        </a:p>
      </dsp:txBody>
      <dsp:txXfrm>
        <a:off x="465277" y="3608340"/>
        <a:ext cx="7582406" cy="14478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0586F3-54F4-4FE0-8404-DB06B7376032}">
      <dsp:nvSpPr>
        <dsp:cNvPr id="0" name=""/>
        <dsp:cNvSpPr/>
      </dsp:nvSpPr>
      <dsp:spPr>
        <a:xfrm>
          <a:off x="0" y="577593"/>
          <a:ext cx="11176795" cy="32760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955447-051C-4F56-B360-F018DA0A2225}">
      <dsp:nvSpPr>
        <dsp:cNvPr id="0" name=""/>
        <dsp:cNvSpPr/>
      </dsp:nvSpPr>
      <dsp:spPr>
        <a:xfrm>
          <a:off x="558839" y="385713"/>
          <a:ext cx="7823756" cy="3837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5719" tIns="0" rIns="295719" bIns="0" numCol="1" spcCol="1270" anchor="ctr" anchorCtr="0">
          <a:noAutofit/>
        </a:bodyPr>
        <a:lstStyle/>
        <a:p>
          <a:pPr marL="0" lvl="0" indent="0" algn="l" defTabSz="577850">
            <a:lnSpc>
              <a:spcPct val="90000"/>
            </a:lnSpc>
            <a:spcBef>
              <a:spcPct val="0"/>
            </a:spcBef>
            <a:spcAft>
              <a:spcPct val="35000"/>
            </a:spcAft>
            <a:buNone/>
          </a:pPr>
          <a:r>
            <a:rPr lang="pl-PL" sz="1300" kern="1200" dirty="0"/>
            <a:t>Expansion of a cross-border network of diverse tourist routes bypassing Kaliningrad and Belarus</a:t>
          </a:r>
        </a:p>
      </dsp:txBody>
      <dsp:txXfrm>
        <a:off x="577573" y="404447"/>
        <a:ext cx="7786288" cy="346292"/>
      </dsp:txXfrm>
    </dsp:sp>
    <dsp:sp modelId="{32EF50D2-67F9-4512-84A3-200570C64173}">
      <dsp:nvSpPr>
        <dsp:cNvPr id="0" name=""/>
        <dsp:cNvSpPr/>
      </dsp:nvSpPr>
      <dsp:spPr>
        <a:xfrm>
          <a:off x="0" y="1167273"/>
          <a:ext cx="11176795" cy="327600"/>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D043F95-1BEB-419B-AA6F-9FF231147021}">
      <dsp:nvSpPr>
        <dsp:cNvPr id="0" name=""/>
        <dsp:cNvSpPr/>
      </dsp:nvSpPr>
      <dsp:spPr>
        <a:xfrm>
          <a:off x="558839" y="975393"/>
          <a:ext cx="7823756" cy="3837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5719" tIns="0" rIns="295719" bIns="0" numCol="1" spcCol="1270" anchor="ctr" anchorCtr="0">
          <a:noAutofit/>
        </a:bodyPr>
        <a:lstStyle/>
        <a:p>
          <a:pPr marL="0" lvl="0" indent="0" algn="l" defTabSz="577850">
            <a:lnSpc>
              <a:spcPct val="90000"/>
            </a:lnSpc>
            <a:spcBef>
              <a:spcPct val="0"/>
            </a:spcBef>
            <a:spcAft>
              <a:spcPct val="35000"/>
            </a:spcAft>
            <a:buNone/>
          </a:pPr>
          <a:r>
            <a:rPr lang="pl-PL" sz="1300" kern="1200" dirty="0"/>
            <a:t>Marking, extending and promoting key cross-border thematic routes</a:t>
          </a:r>
        </a:p>
      </dsp:txBody>
      <dsp:txXfrm>
        <a:off x="577573" y="994127"/>
        <a:ext cx="7786288" cy="346292"/>
      </dsp:txXfrm>
    </dsp:sp>
    <dsp:sp modelId="{507265BB-C7E8-4914-890E-E2B1E9AB40AA}">
      <dsp:nvSpPr>
        <dsp:cNvPr id="0" name=""/>
        <dsp:cNvSpPr/>
      </dsp:nvSpPr>
      <dsp:spPr>
        <a:xfrm>
          <a:off x="0" y="1756953"/>
          <a:ext cx="11176795" cy="327600"/>
        </a:xfrm>
        <a:prstGeom prst="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C87AEE-8AF2-4AE1-9FC1-C9096A0CCDF0}">
      <dsp:nvSpPr>
        <dsp:cNvPr id="0" name=""/>
        <dsp:cNvSpPr/>
      </dsp:nvSpPr>
      <dsp:spPr>
        <a:xfrm>
          <a:off x="558839" y="1565073"/>
          <a:ext cx="7823756" cy="38376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5719" tIns="0" rIns="295719" bIns="0" numCol="1" spcCol="1270" anchor="ctr" anchorCtr="0">
          <a:noAutofit/>
        </a:bodyPr>
        <a:lstStyle/>
        <a:p>
          <a:pPr marL="0" lvl="0" indent="0" algn="l" defTabSz="577850">
            <a:lnSpc>
              <a:spcPct val="90000"/>
            </a:lnSpc>
            <a:spcBef>
              <a:spcPct val="0"/>
            </a:spcBef>
            <a:spcAft>
              <a:spcPct val="35000"/>
            </a:spcAft>
            <a:buNone/>
          </a:pPr>
          <a:r>
            <a:rPr lang="pl-PL" sz="1300" kern="1200" dirty="0"/>
            <a:t>Capitalising on the results of the most </a:t>
          </a:r>
          <a:r>
            <a:rPr lang="pl-PL" sz="1300" kern="1200" dirty="0" err="1"/>
            <a:t>outstanding</a:t>
          </a:r>
          <a:r>
            <a:rPr lang="pl-PL" sz="1300" kern="1200" dirty="0"/>
            <a:t> </a:t>
          </a:r>
          <a:r>
            <a:rPr lang="pl-PL" sz="1300" kern="1200" dirty="0" err="1"/>
            <a:t>already</a:t>
          </a:r>
          <a:r>
            <a:rPr lang="pl-PL" sz="1300" kern="1200" dirty="0"/>
            <a:t> </a:t>
          </a:r>
          <a:r>
            <a:rPr lang="pl-PL" sz="1300" kern="1200" dirty="0" err="1"/>
            <a:t>completed</a:t>
          </a:r>
          <a:r>
            <a:rPr lang="pl-PL" sz="1300" kern="1200" dirty="0"/>
            <a:t> cross-border projects</a:t>
          </a:r>
        </a:p>
      </dsp:txBody>
      <dsp:txXfrm>
        <a:off x="577573" y="1583807"/>
        <a:ext cx="7786288" cy="346292"/>
      </dsp:txXfrm>
    </dsp:sp>
    <dsp:sp modelId="{592C6206-27F2-45F2-8AFC-31FFFDD71525}">
      <dsp:nvSpPr>
        <dsp:cNvPr id="0" name=""/>
        <dsp:cNvSpPr/>
      </dsp:nvSpPr>
      <dsp:spPr>
        <a:xfrm>
          <a:off x="0" y="2346633"/>
          <a:ext cx="11176795" cy="327600"/>
        </a:xfrm>
        <a:prstGeom prst="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593AA5-807F-4E56-A9F8-FCF1FC524DA4}">
      <dsp:nvSpPr>
        <dsp:cNvPr id="0" name=""/>
        <dsp:cNvSpPr/>
      </dsp:nvSpPr>
      <dsp:spPr>
        <a:xfrm>
          <a:off x="558839" y="2154753"/>
          <a:ext cx="7823756" cy="38376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5719" tIns="0" rIns="295719" bIns="0" numCol="1" spcCol="1270" anchor="ctr" anchorCtr="0">
          <a:noAutofit/>
        </a:bodyPr>
        <a:lstStyle/>
        <a:p>
          <a:pPr marL="0" lvl="0" indent="0" algn="l" defTabSz="577850">
            <a:lnSpc>
              <a:spcPct val="90000"/>
            </a:lnSpc>
            <a:spcBef>
              <a:spcPct val="0"/>
            </a:spcBef>
            <a:spcAft>
              <a:spcPct val="35000"/>
            </a:spcAft>
            <a:buNone/>
          </a:pPr>
          <a:r>
            <a:rPr lang="pl-PL" sz="1300" kern="1200" dirty="0"/>
            <a:t>Development of a cross-</a:t>
          </a:r>
          <a:r>
            <a:rPr lang="pl-PL" sz="1300" kern="1200" dirty="0" err="1"/>
            <a:t>border</a:t>
          </a:r>
          <a:r>
            <a:rPr lang="pl-PL" sz="1300" kern="1200" dirty="0"/>
            <a:t> </a:t>
          </a:r>
          <a:r>
            <a:rPr lang="pl-PL" sz="1300" kern="1200" dirty="0" err="1"/>
            <a:t>tourist</a:t>
          </a:r>
          <a:r>
            <a:rPr lang="pl-PL" sz="1300" kern="1200" dirty="0"/>
            <a:t> </a:t>
          </a:r>
          <a:r>
            <a:rPr lang="pl-PL" sz="1300" kern="1200" dirty="0" err="1"/>
            <a:t>information</a:t>
          </a:r>
          <a:r>
            <a:rPr lang="pl-PL" sz="1300" kern="1200" dirty="0"/>
            <a:t> system, </a:t>
          </a:r>
          <a:r>
            <a:rPr lang="pl-PL" sz="1300" kern="1200" dirty="0" err="1"/>
            <a:t>particularly</a:t>
          </a:r>
          <a:r>
            <a:rPr lang="pl-PL" sz="1300" kern="1200" dirty="0"/>
            <a:t> </a:t>
          </a:r>
          <a:r>
            <a:rPr lang="pl-PL" sz="1300" kern="1200" dirty="0" err="1"/>
            <a:t>near</a:t>
          </a:r>
          <a:r>
            <a:rPr lang="pl-PL" sz="1300" kern="1200" dirty="0"/>
            <a:t> to the </a:t>
          </a:r>
          <a:r>
            <a:rPr lang="pl-PL" sz="1300" kern="1200" dirty="0" err="1"/>
            <a:t>border</a:t>
          </a:r>
          <a:endParaRPr lang="pl-PL" sz="1300" kern="1200" dirty="0"/>
        </a:p>
      </dsp:txBody>
      <dsp:txXfrm>
        <a:off x="577573" y="2173487"/>
        <a:ext cx="7786288" cy="346292"/>
      </dsp:txXfrm>
    </dsp:sp>
    <dsp:sp modelId="{67E2BCCB-2178-4C29-8719-3B9DCD72F5B2}">
      <dsp:nvSpPr>
        <dsp:cNvPr id="0" name=""/>
        <dsp:cNvSpPr/>
      </dsp:nvSpPr>
      <dsp:spPr>
        <a:xfrm>
          <a:off x="0" y="2936313"/>
          <a:ext cx="11176795" cy="327600"/>
        </a:xfrm>
        <a:prstGeom prst="rect">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A9157C-47C3-4631-8410-E7DB7C998D32}">
      <dsp:nvSpPr>
        <dsp:cNvPr id="0" name=""/>
        <dsp:cNvSpPr/>
      </dsp:nvSpPr>
      <dsp:spPr>
        <a:xfrm>
          <a:off x="558839" y="2744433"/>
          <a:ext cx="7823756" cy="383760"/>
        </a:xfrm>
        <a:prstGeom prst="round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5719" tIns="0" rIns="295719" bIns="0" numCol="1" spcCol="1270" anchor="ctr" anchorCtr="0">
          <a:noAutofit/>
        </a:bodyPr>
        <a:lstStyle/>
        <a:p>
          <a:pPr marL="0" lvl="0" indent="0" algn="l" defTabSz="577850">
            <a:lnSpc>
              <a:spcPct val="90000"/>
            </a:lnSpc>
            <a:spcBef>
              <a:spcPct val="0"/>
            </a:spcBef>
            <a:spcAft>
              <a:spcPct val="35000"/>
            </a:spcAft>
            <a:buNone/>
          </a:pPr>
          <a:r>
            <a:rPr lang="pl-PL" sz="1300" kern="1200" dirty="0"/>
            <a:t>Improving the </a:t>
          </a:r>
          <a:r>
            <a:rPr lang="pl-PL" sz="1300" kern="1200" dirty="0" err="1"/>
            <a:t>competencies</a:t>
          </a:r>
          <a:r>
            <a:rPr lang="pl-PL" sz="1300" kern="1200" dirty="0"/>
            <a:t> of project </a:t>
          </a:r>
          <a:r>
            <a:rPr lang="pl-PL" sz="1300" kern="1200" dirty="0" err="1"/>
            <a:t>partners</a:t>
          </a:r>
          <a:r>
            <a:rPr lang="pl-PL" sz="1300" kern="1200" dirty="0"/>
            <a:t> (cross-</a:t>
          </a:r>
          <a:r>
            <a:rPr lang="pl-PL" sz="1300" kern="1200" dirty="0" err="1"/>
            <a:t>border</a:t>
          </a:r>
          <a:r>
            <a:rPr lang="pl-PL" sz="1300" kern="1200" dirty="0"/>
            <a:t> </a:t>
          </a:r>
          <a:r>
            <a:rPr lang="pl-PL" sz="1300" kern="1200" dirty="0" err="1"/>
            <a:t>tourist</a:t>
          </a:r>
          <a:r>
            <a:rPr lang="pl-PL" sz="1300" kern="1200" dirty="0"/>
            <a:t> management and marketing)</a:t>
          </a:r>
        </a:p>
      </dsp:txBody>
      <dsp:txXfrm>
        <a:off x="577573" y="2763167"/>
        <a:ext cx="7786288" cy="346292"/>
      </dsp:txXfrm>
    </dsp:sp>
    <dsp:sp modelId="{6E84767E-08BC-478E-B901-5AF203A319EF}">
      <dsp:nvSpPr>
        <dsp:cNvPr id="0" name=""/>
        <dsp:cNvSpPr/>
      </dsp:nvSpPr>
      <dsp:spPr>
        <a:xfrm>
          <a:off x="0" y="3525993"/>
          <a:ext cx="11176795" cy="32760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5047AB-22E0-40EA-AEAF-15288F4DA578}">
      <dsp:nvSpPr>
        <dsp:cNvPr id="0" name=""/>
        <dsp:cNvSpPr/>
      </dsp:nvSpPr>
      <dsp:spPr>
        <a:xfrm>
          <a:off x="558839" y="3334113"/>
          <a:ext cx="7823756" cy="3837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5719" tIns="0" rIns="295719" bIns="0" numCol="1" spcCol="1270" anchor="ctr" anchorCtr="0">
          <a:noAutofit/>
        </a:bodyPr>
        <a:lstStyle/>
        <a:p>
          <a:pPr marL="0" lvl="0" indent="0" algn="l" defTabSz="577850">
            <a:lnSpc>
              <a:spcPct val="90000"/>
            </a:lnSpc>
            <a:spcBef>
              <a:spcPct val="0"/>
            </a:spcBef>
            <a:spcAft>
              <a:spcPct val="35000"/>
            </a:spcAft>
            <a:buNone/>
          </a:pPr>
          <a:r>
            <a:rPr lang="pl-PL" sz="1300" kern="1200" dirty="0"/>
            <a:t>Implementation of </a:t>
          </a:r>
          <a:r>
            <a:rPr lang="pl-PL" sz="1300" kern="1200" dirty="0" err="1"/>
            <a:t>tourism</a:t>
          </a:r>
          <a:r>
            <a:rPr lang="pl-PL" sz="1300" kern="1200" dirty="0"/>
            <a:t> </a:t>
          </a:r>
          <a:r>
            <a:rPr lang="pl-PL" sz="1300" kern="1200" dirty="0" err="1"/>
            <a:t>innovations</a:t>
          </a:r>
          <a:r>
            <a:rPr lang="pl-PL" sz="1300" kern="1200" dirty="0"/>
            <a:t> in the </a:t>
          </a:r>
          <a:r>
            <a:rPr lang="pl-PL" sz="1300" kern="1200" dirty="0" err="1"/>
            <a:t>line</a:t>
          </a:r>
          <a:r>
            <a:rPr lang="pl-PL" sz="1300" kern="1200" dirty="0"/>
            <a:t> with </a:t>
          </a:r>
          <a:r>
            <a:rPr lang="pl-PL" sz="1300" kern="1200" dirty="0" err="1"/>
            <a:t>current</a:t>
          </a:r>
          <a:r>
            <a:rPr lang="pl-PL" sz="1300" kern="1200" dirty="0"/>
            <a:t> </a:t>
          </a:r>
          <a:r>
            <a:rPr lang="pl-PL" sz="1300" kern="1200" dirty="0" err="1"/>
            <a:t>challenges</a:t>
          </a:r>
          <a:r>
            <a:rPr lang="pl-PL" sz="1300" kern="1200" dirty="0"/>
            <a:t> </a:t>
          </a:r>
          <a:r>
            <a:rPr lang="pl-PL" sz="1300" kern="1200" dirty="0" err="1"/>
            <a:t>e.g</a:t>
          </a:r>
          <a:r>
            <a:rPr lang="pl-PL" sz="1300" kern="1200" dirty="0"/>
            <a:t>. </a:t>
          </a:r>
          <a:r>
            <a:rPr lang="pl-PL" sz="1300" kern="1200" dirty="0" err="1"/>
            <a:t>climate</a:t>
          </a:r>
          <a:r>
            <a:rPr lang="pl-PL" sz="1300" kern="1200" dirty="0"/>
            <a:t> </a:t>
          </a:r>
          <a:r>
            <a:rPr lang="pl-PL" sz="1300" kern="1200" dirty="0" err="1"/>
            <a:t>changes</a:t>
          </a:r>
          <a:endParaRPr lang="pl-PL" sz="1300" kern="1200" dirty="0"/>
        </a:p>
      </dsp:txBody>
      <dsp:txXfrm>
        <a:off x="577573" y="3352847"/>
        <a:ext cx="7786288" cy="346292"/>
      </dsp:txXfrm>
    </dsp:sp>
    <dsp:sp modelId="{2E7498A3-B456-4E8E-A6D3-B410B64E1070}">
      <dsp:nvSpPr>
        <dsp:cNvPr id="0" name=""/>
        <dsp:cNvSpPr/>
      </dsp:nvSpPr>
      <dsp:spPr>
        <a:xfrm>
          <a:off x="0" y="4115673"/>
          <a:ext cx="11176795" cy="327600"/>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AB3869-20CA-4756-AE30-4F7C4FDAA9B9}">
      <dsp:nvSpPr>
        <dsp:cNvPr id="0" name=""/>
        <dsp:cNvSpPr/>
      </dsp:nvSpPr>
      <dsp:spPr>
        <a:xfrm>
          <a:off x="558839" y="3923793"/>
          <a:ext cx="7823756" cy="3837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5719" tIns="0" rIns="295719" bIns="0" numCol="1" spcCol="1270" anchor="ctr" anchorCtr="0">
          <a:noAutofit/>
        </a:bodyPr>
        <a:lstStyle/>
        <a:p>
          <a:pPr marL="0" lvl="0" indent="0" algn="l" defTabSz="577850">
            <a:lnSpc>
              <a:spcPct val="90000"/>
            </a:lnSpc>
            <a:spcBef>
              <a:spcPct val="0"/>
            </a:spcBef>
            <a:spcAft>
              <a:spcPct val="35000"/>
            </a:spcAft>
            <a:buNone/>
          </a:pPr>
          <a:r>
            <a:rPr lang="pl-PL" sz="1300" kern="1200" dirty="0"/>
            <a:t>Cross-border spatial planning, as well as the development of cross-border policies and strategies</a:t>
          </a:r>
        </a:p>
      </dsp:txBody>
      <dsp:txXfrm>
        <a:off x="577573" y="3942527"/>
        <a:ext cx="7786288" cy="346292"/>
      </dsp:txXfrm>
    </dsp:sp>
    <dsp:sp modelId="{CEA9821F-7B7E-4BA4-9073-ABBA287342D6}">
      <dsp:nvSpPr>
        <dsp:cNvPr id="0" name=""/>
        <dsp:cNvSpPr/>
      </dsp:nvSpPr>
      <dsp:spPr>
        <a:xfrm>
          <a:off x="0" y="4705353"/>
          <a:ext cx="11176795" cy="327600"/>
        </a:xfrm>
        <a:prstGeom prst="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042FF7-C832-4024-931B-CEAFFEACC739}">
      <dsp:nvSpPr>
        <dsp:cNvPr id="0" name=""/>
        <dsp:cNvSpPr/>
      </dsp:nvSpPr>
      <dsp:spPr>
        <a:xfrm>
          <a:off x="558839" y="4513473"/>
          <a:ext cx="7823756" cy="38376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5719" tIns="0" rIns="295719" bIns="0" numCol="1" spcCol="1270" anchor="ctr" anchorCtr="0">
          <a:noAutofit/>
        </a:bodyPr>
        <a:lstStyle/>
        <a:p>
          <a:pPr marL="0" lvl="0" indent="0" algn="l" defTabSz="577850">
            <a:lnSpc>
              <a:spcPct val="90000"/>
            </a:lnSpc>
            <a:spcBef>
              <a:spcPct val="0"/>
            </a:spcBef>
            <a:spcAft>
              <a:spcPct val="35000"/>
            </a:spcAft>
            <a:buNone/>
          </a:pPr>
          <a:r>
            <a:rPr lang="pl-PL" sz="1300" kern="1200"/>
            <a:t>Use of innovative technologies in tourism </a:t>
          </a:r>
          <a:endParaRPr lang="pl-PL" sz="1300" kern="1200" dirty="0"/>
        </a:p>
      </dsp:txBody>
      <dsp:txXfrm>
        <a:off x="577573" y="4532207"/>
        <a:ext cx="7786288" cy="34629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BA0292-D044-43B5-8908-E69F7DC0FD09}" type="datetimeFigureOut">
              <a:rPr lang="lt-LT" smtClean="0"/>
              <a:t>2026-01-22</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Click to edit the template text style</a:t>
            </a:r>
          </a:p>
          <a:p>
            <a:pPr lvl="1"/>
            <a:r>
              <a:rPr lang="lt-LT"/>
              <a:t>Second level</a:t>
            </a:r>
          </a:p>
          <a:p>
            <a:pPr lvl="2"/>
            <a:r>
              <a:rPr lang="lt-LT"/>
              <a:t>Third level</a:t>
            </a:r>
          </a:p>
          <a:p>
            <a:pPr lvl="3"/>
            <a:r>
              <a:rPr lang="lt-LT"/>
              <a:t>Fourth level</a:t>
            </a:r>
          </a:p>
          <a:p>
            <a:pPr lvl="4"/>
            <a:r>
              <a:rPr lang="lt-LT"/>
              <a:t>Fifth level</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7894B9-DB90-420A-84AA-DB17E1C81B71}" type="slidenum">
              <a:rPr lang="lt-LT" smtClean="0"/>
              <a:t>‹#›</a:t>
            </a:fld>
            <a:endParaRPr lang="lt-LT"/>
          </a:p>
        </p:txBody>
      </p:sp>
    </p:spTree>
    <p:extLst>
      <p:ext uri="{BB962C8B-B14F-4D97-AF65-F5344CB8AC3E}">
        <p14:creationId xmlns:p14="http://schemas.microsoft.com/office/powerpoint/2010/main" val="1321225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21338-B5A8-327D-C55C-E04D795435D9}"/>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D5CA0572-F57E-05F7-80CE-2524ADBC6439}"/>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DAF0A356-F0AE-5C3E-E04F-B45B2623DAD3}"/>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16402F82-F337-1564-505C-0D781772BC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7894B9-DB90-420A-84AA-DB17E1C81B71}" type="slidenum">
              <a:rPr kumimoji="0" lang="lt-LT" sz="1200" b="0" i="0" u="none" strike="noStrike" kern="1200" cap="none" spc="0" normalizeH="0" baseline="0" noProof="0" smtClean="0">
                <a:ln>
                  <a:noFill/>
                </a:ln>
                <a:solidFill>
                  <a:prstClr val="black"/>
                </a:solidFill>
                <a:effectLst/>
                <a:uLnTx/>
                <a:uFillTx/>
                <a:latin typeface="Aptos" panose="02110004020202020204"/>
                <a:ea typeface="+mn-ea"/>
                <a:cs typeface="+mn-cs"/>
              </a:rPr>
              <a:t>3</a:t>
            </a:fld>
            <a:endParaRPr kumimoji="0" lang="lt-L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21396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ECCAD-510D-0A91-1C6F-81F184041527}"/>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55011B25-C72C-43B3-2C2B-97131F7F5ACC}"/>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FD00038E-D336-33D7-F482-D0E6F402FFA1}"/>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63D92295-5B8A-70BC-F728-8226C5981E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7894B9-DB90-420A-84AA-DB17E1C81B71}" type="slidenum">
              <a:rPr kumimoji="0" lang="lt-LT" sz="1200" b="0" i="0" u="none" strike="noStrike" kern="1200" cap="none" spc="0" normalizeH="0" baseline="0" noProof="0" smtClean="0">
                <a:ln>
                  <a:noFill/>
                </a:ln>
                <a:solidFill>
                  <a:prstClr val="black"/>
                </a:solidFill>
                <a:effectLst/>
                <a:uLnTx/>
                <a:uFillTx/>
                <a:latin typeface="Aptos" panose="02110004020202020204"/>
                <a:ea typeface="+mn-ea"/>
                <a:cs typeface="+mn-cs"/>
              </a:rPr>
              <a:t>4</a:t>
            </a:fld>
            <a:endParaRPr kumimoji="0" lang="lt-L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5165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9E877-A375-B5EE-CBFF-08DCAC125F0C}"/>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3F329D51-8DCA-08FC-3949-BEDB208D498B}"/>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0E6AFB3E-CC22-B67A-33AD-77D9F0B0B75D}"/>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A49BC1E1-99D7-413F-8DD9-47B3840480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7894B9-DB90-420A-84AA-DB17E1C81B71}" type="slidenum">
              <a:rPr kumimoji="0" lang="lt-LT" sz="1200" b="0" i="0" u="none" strike="noStrike" kern="1200" cap="none" spc="0" normalizeH="0" baseline="0" noProof="0" smtClean="0">
                <a:ln>
                  <a:noFill/>
                </a:ln>
                <a:solidFill>
                  <a:prstClr val="black"/>
                </a:solidFill>
                <a:effectLst/>
                <a:uLnTx/>
                <a:uFillTx/>
                <a:latin typeface="Aptos" panose="02110004020202020204"/>
                <a:ea typeface="+mn-ea"/>
                <a:cs typeface="+mn-cs"/>
              </a:rPr>
              <a:t>5</a:t>
            </a:fld>
            <a:endParaRPr kumimoji="0" lang="lt-L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16378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8F8FF-6569-C082-5461-B11A34E6D3FC}"/>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67E983F5-719A-69C4-D102-8AB3BDC0E679}"/>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F5A47958-9F87-7CD3-5531-9E801026A879}"/>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51312DB7-8F55-8C19-1441-277E200CC0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7894B9-DB90-420A-84AA-DB17E1C81B71}" type="slidenum">
              <a:rPr kumimoji="0" lang="lt-LT" sz="1200" b="0" i="0" u="none" strike="noStrike" kern="1200" cap="none" spc="0" normalizeH="0" baseline="0" noProof="0" smtClean="0">
                <a:ln>
                  <a:noFill/>
                </a:ln>
                <a:solidFill>
                  <a:prstClr val="black"/>
                </a:solidFill>
                <a:effectLst/>
                <a:uLnTx/>
                <a:uFillTx/>
                <a:latin typeface="Aptos" panose="02110004020202020204"/>
                <a:ea typeface="+mn-ea"/>
                <a:cs typeface="+mn-cs"/>
              </a:rPr>
              <a:t>6</a:t>
            </a:fld>
            <a:endParaRPr kumimoji="0" lang="lt-L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7383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A425C-AC94-35D9-A6B9-F62CD6CC6481}"/>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51ADCB44-28AA-F4D3-D074-B473CA8D3B2B}"/>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ED5D543E-CB12-4A6F-898E-ACC1415394A9}"/>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28D837B9-7987-3976-E2B0-D43695FCFF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7894B9-DB90-420A-84AA-DB17E1C81B71}" type="slidenum">
              <a:rPr kumimoji="0" lang="lt-LT" sz="1200" b="0" i="0" u="none" strike="noStrike" kern="1200" cap="none" spc="0" normalizeH="0" baseline="0" noProof="0" smtClean="0">
                <a:ln>
                  <a:noFill/>
                </a:ln>
                <a:solidFill>
                  <a:prstClr val="black"/>
                </a:solidFill>
                <a:effectLst/>
                <a:uLnTx/>
                <a:uFillTx/>
                <a:latin typeface="Aptos" panose="02110004020202020204"/>
                <a:ea typeface="+mn-ea"/>
                <a:cs typeface="+mn-cs"/>
              </a:rPr>
              <a:t>7</a:t>
            </a:fld>
            <a:endParaRPr kumimoji="0" lang="lt-L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9704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24247-7F97-BCE2-7337-2F75E55F9A89}"/>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77A8072D-1F09-2EC5-24F9-392FC8998EA9}"/>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917D839A-3FEB-1A6B-0DC4-B979EBF51AA5}"/>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15C5D7B8-EF5E-D365-3CA8-7493644B36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7894B9-DB90-420A-84AA-DB17E1C81B71}" type="slidenum">
              <a:rPr kumimoji="0" lang="lt-LT" sz="1200" b="0" i="0" u="none" strike="noStrike" kern="1200" cap="none" spc="0" normalizeH="0" baseline="0" noProof="0" smtClean="0">
                <a:ln>
                  <a:noFill/>
                </a:ln>
                <a:solidFill>
                  <a:prstClr val="black"/>
                </a:solidFill>
                <a:effectLst/>
                <a:uLnTx/>
                <a:uFillTx/>
                <a:latin typeface="Aptos" panose="02110004020202020204"/>
                <a:ea typeface="+mn-ea"/>
                <a:cs typeface="+mn-cs"/>
              </a:rPr>
              <a:t>8</a:t>
            </a:fld>
            <a:endParaRPr kumimoji="0" lang="lt-L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63254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4B67A-7441-AFCA-C02F-FC9FBA21AC03}"/>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ECCC7777-38A5-DA9C-9C3E-E4B987408D16}"/>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F3D58040-3025-75E9-170E-F29856365E9B}"/>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05EF5EFE-3703-0697-06FD-A32D5A2FE0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7894B9-DB90-420A-84AA-DB17E1C81B71}" type="slidenum">
              <a:rPr kumimoji="0" lang="lt-LT" sz="1200" b="0" i="0" u="none" strike="noStrike" kern="1200" cap="none" spc="0" normalizeH="0" baseline="0" noProof="0" smtClean="0">
                <a:ln>
                  <a:noFill/>
                </a:ln>
                <a:solidFill>
                  <a:prstClr val="black"/>
                </a:solidFill>
                <a:effectLst/>
                <a:uLnTx/>
                <a:uFillTx/>
                <a:latin typeface="Aptos" panose="02110004020202020204"/>
                <a:ea typeface="+mn-ea"/>
                <a:cs typeface="+mn-cs"/>
              </a:rPr>
              <a:t>9</a:t>
            </a:fld>
            <a:endParaRPr kumimoji="0" lang="lt-L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9929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18312-8B3D-D136-9AB1-499D924E64C9}"/>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15CF340B-68B0-6CA8-847C-2616B8F54251}"/>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F55B5734-61BA-B39F-EBCB-33C6691E5904}"/>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12028C75-ABE4-6F82-EAEF-79ECB0F50F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7894B9-DB90-420A-84AA-DB17E1C81B71}" type="slidenum">
              <a:rPr kumimoji="0" lang="lt-LT" sz="1200" b="0" i="0" u="none" strike="noStrike" kern="1200" cap="none" spc="0" normalizeH="0" baseline="0" noProof="0" smtClean="0">
                <a:ln>
                  <a:noFill/>
                </a:ln>
                <a:solidFill>
                  <a:prstClr val="black"/>
                </a:solidFill>
                <a:effectLst/>
                <a:uLnTx/>
                <a:uFillTx/>
                <a:latin typeface="Aptos" panose="02110004020202020204"/>
                <a:ea typeface="+mn-ea"/>
                <a:cs typeface="+mn-cs"/>
              </a:rPr>
              <a:t>10</a:t>
            </a:fld>
            <a:endParaRPr kumimoji="0" lang="lt-L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2002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01255-46A9-3064-E957-5A0E5B6047F0}"/>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258D848A-1291-0415-F172-362F4706670C}"/>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2714C2D1-131B-B423-7242-068B565E4312}"/>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8EBB328C-FCED-D716-DF62-FFB2F00086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7894B9-DB90-420A-84AA-DB17E1C81B71}" type="slidenum">
              <a:rPr kumimoji="0" lang="lt-LT" sz="1200" b="0" i="0" u="none" strike="noStrike" kern="1200" cap="none" spc="0" normalizeH="0" baseline="0" noProof="0" smtClean="0">
                <a:ln>
                  <a:noFill/>
                </a:ln>
                <a:solidFill>
                  <a:prstClr val="black"/>
                </a:solidFill>
                <a:effectLst/>
                <a:uLnTx/>
                <a:uFillTx/>
                <a:latin typeface="Aptos" panose="02110004020202020204"/>
                <a:ea typeface="+mn-ea"/>
                <a:cs typeface="+mn-cs"/>
              </a:rPr>
              <a:t>11</a:t>
            </a:fld>
            <a:endParaRPr kumimoji="0" lang="lt-L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2435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5E162-FD91-C5E2-3F76-85006892B665}"/>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1B2BCEA0-35E6-17AC-BA82-F3D2F7975D37}"/>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67E66B6E-7066-EDE3-FC7C-2E85DEF3C763}"/>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9D69E96E-E2E6-D9D8-42B6-6A8490E7D5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7894B9-DB90-420A-84AA-DB17E1C81B71}" type="slidenum">
              <a:rPr kumimoji="0" lang="lt-LT" sz="1200" b="0" i="0" u="none" strike="noStrike" kern="1200" cap="none" spc="0" normalizeH="0" baseline="0" noProof="0" smtClean="0">
                <a:ln>
                  <a:noFill/>
                </a:ln>
                <a:solidFill>
                  <a:prstClr val="black"/>
                </a:solidFill>
                <a:effectLst/>
                <a:uLnTx/>
                <a:uFillTx/>
                <a:latin typeface="Aptos" panose="02110004020202020204"/>
                <a:ea typeface="+mn-ea"/>
                <a:cs typeface="+mn-cs"/>
              </a:rPr>
              <a:t>12</a:t>
            </a:fld>
            <a:endParaRPr kumimoji="0" lang="lt-L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57632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45C41-04E5-4928-673E-68359E3EE5E1}"/>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7E616E0A-68D7-50AA-829C-C3ABD34C482D}"/>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E4299B77-A07A-3FBB-2E75-F7476F992BE0}"/>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FE8385C4-60F2-90BA-0346-E562CD8421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7894B9-DB90-420A-84AA-DB17E1C81B71}" type="slidenum">
              <a:rPr kumimoji="0" lang="lt-LT" sz="1200" b="0" i="0" u="none" strike="noStrike" kern="1200" cap="none" spc="0" normalizeH="0" baseline="0" noProof="0" smtClean="0">
                <a:ln>
                  <a:noFill/>
                </a:ln>
                <a:solidFill>
                  <a:prstClr val="black"/>
                </a:solidFill>
                <a:effectLst/>
                <a:uLnTx/>
                <a:uFillTx/>
                <a:latin typeface="Aptos" panose="02110004020202020204"/>
                <a:ea typeface="+mn-ea"/>
                <a:cs typeface="+mn-cs"/>
              </a:rPr>
              <a:t>13</a:t>
            </a:fld>
            <a:endParaRPr kumimoji="0" lang="lt-L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07873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4FDD55-AEC3-3153-DFE2-B6D223DE865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40AD69F-B1A6-E548-637A-A0BB851079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1B234E8-8AA8-1350-9387-838612243657}"/>
              </a:ext>
            </a:extLst>
          </p:cNvPr>
          <p:cNvSpPr>
            <a:spLocks noGrp="1"/>
          </p:cNvSpPr>
          <p:nvPr>
            <p:ph type="dt" sz="half" idx="10"/>
          </p:nvPr>
        </p:nvSpPr>
        <p:spPr/>
        <p:txBody>
          <a:bodyPr/>
          <a:lstStyle/>
          <a:p>
            <a:fld id="{B99D0E3C-50B1-B449-868E-39BD4D310D42}" type="datetimeFigureOut">
              <a:rPr lang="fr-FR" smtClean="0"/>
              <a:t>22/01/2026</a:t>
            </a:fld>
            <a:endParaRPr lang="fr-FR"/>
          </a:p>
        </p:txBody>
      </p:sp>
      <p:sp>
        <p:nvSpPr>
          <p:cNvPr id="5" name="Espace réservé du pied de page 4">
            <a:extLst>
              <a:ext uri="{FF2B5EF4-FFF2-40B4-BE49-F238E27FC236}">
                <a16:creationId xmlns:a16="http://schemas.microsoft.com/office/drawing/2014/main" id="{2C5693AE-177E-641C-BC6C-2C987B41FE5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D97FA8E-8E2F-1ACC-D6F2-507A1382F52F}"/>
              </a:ext>
            </a:extLst>
          </p:cNvPr>
          <p:cNvSpPr>
            <a:spLocks noGrp="1"/>
          </p:cNvSpPr>
          <p:nvPr>
            <p:ph type="sldNum" sz="quarter" idx="12"/>
          </p:nvPr>
        </p:nvSpPr>
        <p:spPr/>
        <p:txBody>
          <a:bodyPr/>
          <a:lstStyle/>
          <a:p>
            <a:fld id="{1CC1B47C-D3EB-3F49-BC55-EB3B91EC3BE3}" type="slidenum">
              <a:rPr lang="fr-FR" smtClean="0"/>
              <a:t>‹#›</a:t>
            </a:fld>
            <a:endParaRPr lang="fr-FR"/>
          </a:p>
        </p:txBody>
      </p:sp>
    </p:spTree>
    <p:extLst>
      <p:ext uri="{BB962C8B-B14F-4D97-AF65-F5344CB8AC3E}">
        <p14:creationId xmlns:p14="http://schemas.microsoft.com/office/powerpoint/2010/main" val="4184853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C0B79F-721C-EE02-135A-900B306E0CD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4514D5D-8392-9191-7932-20B6B3B4562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389E969-A21E-1CBE-EE39-0EC6935C3E93}"/>
              </a:ext>
            </a:extLst>
          </p:cNvPr>
          <p:cNvSpPr>
            <a:spLocks noGrp="1"/>
          </p:cNvSpPr>
          <p:nvPr>
            <p:ph type="dt" sz="half" idx="10"/>
          </p:nvPr>
        </p:nvSpPr>
        <p:spPr/>
        <p:txBody>
          <a:bodyPr/>
          <a:lstStyle/>
          <a:p>
            <a:fld id="{B99D0E3C-50B1-B449-868E-39BD4D310D42}" type="datetimeFigureOut">
              <a:rPr lang="fr-FR" smtClean="0"/>
              <a:t>22/01/2026</a:t>
            </a:fld>
            <a:endParaRPr lang="fr-FR"/>
          </a:p>
        </p:txBody>
      </p:sp>
      <p:sp>
        <p:nvSpPr>
          <p:cNvPr id="5" name="Espace réservé du pied de page 4">
            <a:extLst>
              <a:ext uri="{FF2B5EF4-FFF2-40B4-BE49-F238E27FC236}">
                <a16:creationId xmlns:a16="http://schemas.microsoft.com/office/drawing/2014/main" id="{AC2B7797-59C4-74AC-45A7-F60B6B9D1FC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4683CB-CFCD-1575-84E9-73B537932891}"/>
              </a:ext>
            </a:extLst>
          </p:cNvPr>
          <p:cNvSpPr>
            <a:spLocks noGrp="1"/>
          </p:cNvSpPr>
          <p:nvPr>
            <p:ph type="sldNum" sz="quarter" idx="12"/>
          </p:nvPr>
        </p:nvSpPr>
        <p:spPr/>
        <p:txBody>
          <a:bodyPr/>
          <a:lstStyle/>
          <a:p>
            <a:fld id="{1CC1B47C-D3EB-3F49-BC55-EB3B91EC3BE3}" type="slidenum">
              <a:rPr lang="fr-FR" smtClean="0"/>
              <a:t>‹#›</a:t>
            </a:fld>
            <a:endParaRPr lang="fr-FR"/>
          </a:p>
        </p:txBody>
      </p:sp>
    </p:spTree>
    <p:extLst>
      <p:ext uri="{BB962C8B-B14F-4D97-AF65-F5344CB8AC3E}">
        <p14:creationId xmlns:p14="http://schemas.microsoft.com/office/powerpoint/2010/main" val="2067277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B1EB35-5B19-9BF2-A545-EDDE4C04496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C907999-54DD-F53A-8D36-FCF43818839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AE75716-E1D9-8E45-E8DF-3E7A718A64F3}"/>
              </a:ext>
            </a:extLst>
          </p:cNvPr>
          <p:cNvSpPr>
            <a:spLocks noGrp="1"/>
          </p:cNvSpPr>
          <p:nvPr>
            <p:ph type="dt" sz="half" idx="10"/>
          </p:nvPr>
        </p:nvSpPr>
        <p:spPr/>
        <p:txBody>
          <a:bodyPr/>
          <a:lstStyle/>
          <a:p>
            <a:fld id="{B99D0E3C-50B1-B449-868E-39BD4D310D42}" type="datetimeFigureOut">
              <a:rPr lang="fr-FR" smtClean="0"/>
              <a:t>22/01/2026</a:t>
            </a:fld>
            <a:endParaRPr lang="fr-FR"/>
          </a:p>
        </p:txBody>
      </p:sp>
      <p:sp>
        <p:nvSpPr>
          <p:cNvPr id="5" name="Espace réservé du pied de page 4">
            <a:extLst>
              <a:ext uri="{FF2B5EF4-FFF2-40B4-BE49-F238E27FC236}">
                <a16:creationId xmlns:a16="http://schemas.microsoft.com/office/drawing/2014/main" id="{BC63CEB2-0C42-8FD7-1DFD-8CC977C7881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7F881D2-176F-EE70-BA98-CE804416D261}"/>
              </a:ext>
            </a:extLst>
          </p:cNvPr>
          <p:cNvSpPr>
            <a:spLocks noGrp="1"/>
          </p:cNvSpPr>
          <p:nvPr>
            <p:ph type="sldNum" sz="quarter" idx="12"/>
          </p:nvPr>
        </p:nvSpPr>
        <p:spPr/>
        <p:txBody>
          <a:bodyPr/>
          <a:lstStyle/>
          <a:p>
            <a:fld id="{1CC1B47C-D3EB-3F49-BC55-EB3B91EC3BE3}" type="slidenum">
              <a:rPr lang="fr-FR" smtClean="0"/>
              <a:t>‹#›</a:t>
            </a:fld>
            <a:endParaRPr lang="fr-FR"/>
          </a:p>
        </p:txBody>
      </p:sp>
    </p:spTree>
    <p:extLst>
      <p:ext uri="{BB962C8B-B14F-4D97-AF65-F5344CB8AC3E}">
        <p14:creationId xmlns:p14="http://schemas.microsoft.com/office/powerpoint/2010/main" val="3729391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200CBE-7551-9248-6CFA-9D1177217E28}"/>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2207BAE-D0C5-724D-7E6C-9C80B452172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B34F6A9-FBBA-B1A4-4D11-1A05A5D51D23}"/>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2592C0E-5763-15AC-0E5C-40EA97075636}"/>
              </a:ext>
            </a:extLst>
          </p:cNvPr>
          <p:cNvSpPr>
            <a:spLocks noGrp="1"/>
          </p:cNvSpPr>
          <p:nvPr>
            <p:ph type="dt" sz="half" idx="10"/>
          </p:nvPr>
        </p:nvSpPr>
        <p:spPr/>
        <p:txBody>
          <a:bodyPr/>
          <a:lstStyle/>
          <a:p>
            <a:fld id="{B99D0E3C-50B1-B449-868E-39BD4D310D42}" type="datetimeFigureOut">
              <a:rPr lang="fr-FR" smtClean="0"/>
              <a:t>22/01/2026</a:t>
            </a:fld>
            <a:endParaRPr lang="fr-FR"/>
          </a:p>
        </p:txBody>
      </p:sp>
      <p:sp>
        <p:nvSpPr>
          <p:cNvPr id="6" name="Espace réservé du pied de page 5">
            <a:extLst>
              <a:ext uri="{FF2B5EF4-FFF2-40B4-BE49-F238E27FC236}">
                <a16:creationId xmlns:a16="http://schemas.microsoft.com/office/drawing/2014/main" id="{D6A3AC8F-3900-6E0B-69CE-25B8E0746C9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1DA43CA-F252-0AAB-79AE-96B6547F26DE}"/>
              </a:ext>
            </a:extLst>
          </p:cNvPr>
          <p:cNvSpPr>
            <a:spLocks noGrp="1"/>
          </p:cNvSpPr>
          <p:nvPr>
            <p:ph type="sldNum" sz="quarter" idx="12"/>
          </p:nvPr>
        </p:nvSpPr>
        <p:spPr/>
        <p:txBody>
          <a:bodyPr/>
          <a:lstStyle/>
          <a:p>
            <a:fld id="{1CC1B47C-D3EB-3F49-BC55-EB3B91EC3BE3}" type="slidenum">
              <a:rPr lang="fr-FR" smtClean="0"/>
              <a:t>‹#›</a:t>
            </a:fld>
            <a:endParaRPr lang="fr-FR"/>
          </a:p>
        </p:txBody>
      </p:sp>
    </p:spTree>
    <p:extLst>
      <p:ext uri="{BB962C8B-B14F-4D97-AF65-F5344CB8AC3E}">
        <p14:creationId xmlns:p14="http://schemas.microsoft.com/office/powerpoint/2010/main" val="307253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390F67-C814-44E9-3385-6FB3CFFB4BF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65263A5-87E9-2F4F-3C07-B737240A65D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51AF61A-7376-90A6-BF5B-D2AC014EBE9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54CA897B-03D8-C462-157E-DDF6AC8CDA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892530D-1120-C1E0-9271-2C1E25F4F13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4FD39EC-251E-055E-1BE3-E0826BDC68DA}"/>
              </a:ext>
            </a:extLst>
          </p:cNvPr>
          <p:cNvSpPr>
            <a:spLocks noGrp="1"/>
          </p:cNvSpPr>
          <p:nvPr>
            <p:ph type="dt" sz="half" idx="10"/>
          </p:nvPr>
        </p:nvSpPr>
        <p:spPr/>
        <p:txBody>
          <a:bodyPr/>
          <a:lstStyle/>
          <a:p>
            <a:fld id="{B99D0E3C-50B1-B449-868E-39BD4D310D42}" type="datetimeFigureOut">
              <a:rPr lang="fr-FR" smtClean="0"/>
              <a:t>22/01/2026</a:t>
            </a:fld>
            <a:endParaRPr lang="fr-FR"/>
          </a:p>
        </p:txBody>
      </p:sp>
      <p:sp>
        <p:nvSpPr>
          <p:cNvPr id="8" name="Espace réservé du pied de page 7">
            <a:extLst>
              <a:ext uri="{FF2B5EF4-FFF2-40B4-BE49-F238E27FC236}">
                <a16:creationId xmlns:a16="http://schemas.microsoft.com/office/drawing/2014/main" id="{4BD8741F-3804-EFB0-C771-4563E22AD01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E34662DD-674E-53B9-6777-D369CFFE4856}"/>
              </a:ext>
            </a:extLst>
          </p:cNvPr>
          <p:cNvSpPr>
            <a:spLocks noGrp="1"/>
          </p:cNvSpPr>
          <p:nvPr>
            <p:ph type="sldNum" sz="quarter" idx="12"/>
          </p:nvPr>
        </p:nvSpPr>
        <p:spPr/>
        <p:txBody>
          <a:bodyPr/>
          <a:lstStyle/>
          <a:p>
            <a:fld id="{1CC1B47C-D3EB-3F49-BC55-EB3B91EC3BE3}" type="slidenum">
              <a:rPr lang="fr-FR" smtClean="0"/>
              <a:t>‹#›</a:t>
            </a:fld>
            <a:endParaRPr lang="fr-FR"/>
          </a:p>
        </p:txBody>
      </p:sp>
    </p:spTree>
    <p:extLst>
      <p:ext uri="{BB962C8B-B14F-4D97-AF65-F5344CB8AC3E}">
        <p14:creationId xmlns:p14="http://schemas.microsoft.com/office/powerpoint/2010/main" val="578702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FD0D46-1244-7ECB-24D1-753DF69FF1AE}"/>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B9BAD3C-E998-2760-491E-052F84C9A6D6}"/>
              </a:ext>
            </a:extLst>
          </p:cNvPr>
          <p:cNvSpPr>
            <a:spLocks noGrp="1"/>
          </p:cNvSpPr>
          <p:nvPr>
            <p:ph type="dt" sz="half" idx="10"/>
          </p:nvPr>
        </p:nvSpPr>
        <p:spPr/>
        <p:txBody>
          <a:bodyPr/>
          <a:lstStyle/>
          <a:p>
            <a:fld id="{B99D0E3C-50B1-B449-868E-39BD4D310D42}" type="datetimeFigureOut">
              <a:rPr lang="fr-FR" smtClean="0"/>
              <a:t>22/01/2026</a:t>
            </a:fld>
            <a:endParaRPr lang="fr-FR"/>
          </a:p>
        </p:txBody>
      </p:sp>
      <p:sp>
        <p:nvSpPr>
          <p:cNvPr id="4" name="Espace réservé du pied de page 3">
            <a:extLst>
              <a:ext uri="{FF2B5EF4-FFF2-40B4-BE49-F238E27FC236}">
                <a16:creationId xmlns:a16="http://schemas.microsoft.com/office/drawing/2014/main" id="{55240BC0-408E-7BAB-65A5-7E177200315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80853FE-C2C3-6005-4E76-1786617D99EB}"/>
              </a:ext>
            </a:extLst>
          </p:cNvPr>
          <p:cNvSpPr>
            <a:spLocks noGrp="1"/>
          </p:cNvSpPr>
          <p:nvPr>
            <p:ph type="sldNum" sz="quarter" idx="12"/>
          </p:nvPr>
        </p:nvSpPr>
        <p:spPr/>
        <p:txBody>
          <a:bodyPr/>
          <a:lstStyle/>
          <a:p>
            <a:fld id="{1CC1B47C-D3EB-3F49-BC55-EB3B91EC3BE3}" type="slidenum">
              <a:rPr lang="fr-FR" smtClean="0"/>
              <a:t>‹#›</a:t>
            </a:fld>
            <a:endParaRPr lang="fr-FR"/>
          </a:p>
        </p:txBody>
      </p:sp>
    </p:spTree>
    <p:extLst>
      <p:ext uri="{BB962C8B-B14F-4D97-AF65-F5344CB8AC3E}">
        <p14:creationId xmlns:p14="http://schemas.microsoft.com/office/powerpoint/2010/main" val="2860445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E2A6DF8-5BD2-9B66-C523-1F72A9A485CB}"/>
              </a:ext>
            </a:extLst>
          </p:cNvPr>
          <p:cNvSpPr>
            <a:spLocks noGrp="1"/>
          </p:cNvSpPr>
          <p:nvPr>
            <p:ph type="dt" sz="half" idx="10"/>
          </p:nvPr>
        </p:nvSpPr>
        <p:spPr/>
        <p:txBody>
          <a:bodyPr/>
          <a:lstStyle/>
          <a:p>
            <a:fld id="{B99D0E3C-50B1-B449-868E-39BD4D310D42}" type="datetimeFigureOut">
              <a:rPr lang="fr-FR" smtClean="0"/>
              <a:t>22/01/2026</a:t>
            </a:fld>
            <a:endParaRPr lang="fr-FR"/>
          </a:p>
        </p:txBody>
      </p:sp>
      <p:sp>
        <p:nvSpPr>
          <p:cNvPr id="3" name="Espace réservé du pied de page 2">
            <a:extLst>
              <a:ext uri="{FF2B5EF4-FFF2-40B4-BE49-F238E27FC236}">
                <a16:creationId xmlns:a16="http://schemas.microsoft.com/office/drawing/2014/main" id="{1B4AB4EB-AF74-DF2E-3F7D-63DC937C262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8444C6A-E1BC-D5E5-96ED-9FEFE389FEE5}"/>
              </a:ext>
            </a:extLst>
          </p:cNvPr>
          <p:cNvSpPr>
            <a:spLocks noGrp="1"/>
          </p:cNvSpPr>
          <p:nvPr>
            <p:ph type="sldNum" sz="quarter" idx="12"/>
          </p:nvPr>
        </p:nvSpPr>
        <p:spPr/>
        <p:txBody>
          <a:bodyPr/>
          <a:lstStyle/>
          <a:p>
            <a:fld id="{1CC1B47C-D3EB-3F49-BC55-EB3B91EC3BE3}" type="slidenum">
              <a:rPr lang="fr-FR" smtClean="0"/>
              <a:t>‹#›</a:t>
            </a:fld>
            <a:endParaRPr lang="fr-FR"/>
          </a:p>
        </p:txBody>
      </p:sp>
    </p:spTree>
    <p:extLst>
      <p:ext uri="{BB962C8B-B14F-4D97-AF65-F5344CB8AC3E}">
        <p14:creationId xmlns:p14="http://schemas.microsoft.com/office/powerpoint/2010/main" val="810445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56C736-292E-3609-358C-CB7E2BAA4D0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341C48B-84A8-7838-2CAE-CF23C7AF14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C0C6F22-ACDB-CA4F-BA28-8F7C0E34D1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F623F7E-FBFC-D878-584F-709D5ADDCD86}"/>
              </a:ext>
            </a:extLst>
          </p:cNvPr>
          <p:cNvSpPr>
            <a:spLocks noGrp="1"/>
          </p:cNvSpPr>
          <p:nvPr>
            <p:ph type="dt" sz="half" idx="10"/>
          </p:nvPr>
        </p:nvSpPr>
        <p:spPr/>
        <p:txBody>
          <a:bodyPr/>
          <a:lstStyle/>
          <a:p>
            <a:fld id="{B99D0E3C-50B1-B449-868E-39BD4D310D42}" type="datetimeFigureOut">
              <a:rPr lang="fr-FR" smtClean="0"/>
              <a:t>22/01/2026</a:t>
            </a:fld>
            <a:endParaRPr lang="fr-FR"/>
          </a:p>
        </p:txBody>
      </p:sp>
      <p:sp>
        <p:nvSpPr>
          <p:cNvPr id="6" name="Espace réservé du pied de page 5">
            <a:extLst>
              <a:ext uri="{FF2B5EF4-FFF2-40B4-BE49-F238E27FC236}">
                <a16:creationId xmlns:a16="http://schemas.microsoft.com/office/drawing/2014/main" id="{6C333E9D-5D50-CA9A-31AB-230B344553A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44E5B4A-56A0-679D-4FB4-35E78870E9C2}"/>
              </a:ext>
            </a:extLst>
          </p:cNvPr>
          <p:cNvSpPr>
            <a:spLocks noGrp="1"/>
          </p:cNvSpPr>
          <p:nvPr>
            <p:ph type="sldNum" sz="quarter" idx="12"/>
          </p:nvPr>
        </p:nvSpPr>
        <p:spPr/>
        <p:txBody>
          <a:bodyPr/>
          <a:lstStyle/>
          <a:p>
            <a:fld id="{1CC1B47C-D3EB-3F49-BC55-EB3B91EC3BE3}" type="slidenum">
              <a:rPr lang="fr-FR" smtClean="0"/>
              <a:t>‹#›</a:t>
            </a:fld>
            <a:endParaRPr lang="fr-FR"/>
          </a:p>
        </p:txBody>
      </p:sp>
    </p:spTree>
    <p:extLst>
      <p:ext uri="{BB962C8B-B14F-4D97-AF65-F5344CB8AC3E}">
        <p14:creationId xmlns:p14="http://schemas.microsoft.com/office/powerpoint/2010/main" val="4263540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DA8307-F8C3-5BBA-DBEB-972B2790FF2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2B72E50-995A-9959-0DE0-9D9D199F9E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5BCDEB8-4814-E136-02F2-4DFFE6D6F1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BAA3510-A1C8-02E2-BCEF-311050022F7F}"/>
              </a:ext>
            </a:extLst>
          </p:cNvPr>
          <p:cNvSpPr>
            <a:spLocks noGrp="1"/>
          </p:cNvSpPr>
          <p:nvPr>
            <p:ph type="dt" sz="half" idx="10"/>
          </p:nvPr>
        </p:nvSpPr>
        <p:spPr/>
        <p:txBody>
          <a:bodyPr/>
          <a:lstStyle/>
          <a:p>
            <a:fld id="{B99D0E3C-50B1-B449-868E-39BD4D310D42}" type="datetimeFigureOut">
              <a:rPr lang="fr-FR" smtClean="0"/>
              <a:t>22/01/2026</a:t>
            </a:fld>
            <a:endParaRPr lang="fr-FR"/>
          </a:p>
        </p:txBody>
      </p:sp>
      <p:sp>
        <p:nvSpPr>
          <p:cNvPr id="6" name="Espace réservé du pied de page 5">
            <a:extLst>
              <a:ext uri="{FF2B5EF4-FFF2-40B4-BE49-F238E27FC236}">
                <a16:creationId xmlns:a16="http://schemas.microsoft.com/office/drawing/2014/main" id="{988D3A00-F080-8E19-44AD-9805A1DFC32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900C435-D9EC-DC8F-86ED-8736269A8568}"/>
              </a:ext>
            </a:extLst>
          </p:cNvPr>
          <p:cNvSpPr>
            <a:spLocks noGrp="1"/>
          </p:cNvSpPr>
          <p:nvPr>
            <p:ph type="sldNum" sz="quarter" idx="12"/>
          </p:nvPr>
        </p:nvSpPr>
        <p:spPr/>
        <p:txBody>
          <a:bodyPr/>
          <a:lstStyle/>
          <a:p>
            <a:fld id="{1CC1B47C-D3EB-3F49-BC55-EB3B91EC3BE3}" type="slidenum">
              <a:rPr lang="fr-FR" smtClean="0"/>
              <a:t>‹#›</a:t>
            </a:fld>
            <a:endParaRPr lang="fr-FR"/>
          </a:p>
        </p:txBody>
      </p:sp>
    </p:spTree>
    <p:extLst>
      <p:ext uri="{BB962C8B-B14F-4D97-AF65-F5344CB8AC3E}">
        <p14:creationId xmlns:p14="http://schemas.microsoft.com/office/powerpoint/2010/main" val="2627239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F388F4-5133-3D80-3952-94DB80B3BA6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9C2C5E1C-857C-32EC-4446-8BDC87BA126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C50EAEE-C6AF-B97C-6074-ACD30C2E2AF4}"/>
              </a:ext>
            </a:extLst>
          </p:cNvPr>
          <p:cNvSpPr>
            <a:spLocks noGrp="1"/>
          </p:cNvSpPr>
          <p:nvPr>
            <p:ph type="dt" sz="half" idx="10"/>
          </p:nvPr>
        </p:nvSpPr>
        <p:spPr/>
        <p:txBody>
          <a:bodyPr/>
          <a:lstStyle/>
          <a:p>
            <a:fld id="{B99D0E3C-50B1-B449-868E-39BD4D310D42}" type="datetimeFigureOut">
              <a:rPr lang="fr-FR" smtClean="0"/>
              <a:t>22/01/2026</a:t>
            </a:fld>
            <a:endParaRPr lang="fr-FR"/>
          </a:p>
        </p:txBody>
      </p:sp>
      <p:sp>
        <p:nvSpPr>
          <p:cNvPr id="5" name="Espace réservé du pied de page 4">
            <a:extLst>
              <a:ext uri="{FF2B5EF4-FFF2-40B4-BE49-F238E27FC236}">
                <a16:creationId xmlns:a16="http://schemas.microsoft.com/office/drawing/2014/main" id="{68933807-6757-CE48-5A4B-21EE2BDB78D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76E21ED-D444-1792-DF67-6AC7D96CA097}"/>
              </a:ext>
            </a:extLst>
          </p:cNvPr>
          <p:cNvSpPr>
            <a:spLocks noGrp="1"/>
          </p:cNvSpPr>
          <p:nvPr>
            <p:ph type="sldNum" sz="quarter" idx="12"/>
          </p:nvPr>
        </p:nvSpPr>
        <p:spPr/>
        <p:txBody>
          <a:bodyPr/>
          <a:lstStyle/>
          <a:p>
            <a:fld id="{1CC1B47C-D3EB-3F49-BC55-EB3B91EC3BE3}" type="slidenum">
              <a:rPr lang="fr-FR" smtClean="0"/>
              <a:t>‹#›</a:t>
            </a:fld>
            <a:endParaRPr lang="fr-FR"/>
          </a:p>
        </p:txBody>
      </p:sp>
    </p:spTree>
    <p:extLst>
      <p:ext uri="{BB962C8B-B14F-4D97-AF65-F5344CB8AC3E}">
        <p14:creationId xmlns:p14="http://schemas.microsoft.com/office/powerpoint/2010/main" val="2930607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0FA436D-4E77-1BC4-FB2B-A8BB0519FC0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57289B6-A322-1069-BF68-62296CE6F42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E1CDCDF-379B-FC79-6672-12C2A678ABC8}"/>
              </a:ext>
            </a:extLst>
          </p:cNvPr>
          <p:cNvSpPr>
            <a:spLocks noGrp="1"/>
          </p:cNvSpPr>
          <p:nvPr>
            <p:ph type="dt" sz="half" idx="10"/>
          </p:nvPr>
        </p:nvSpPr>
        <p:spPr/>
        <p:txBody>
          <a:bodyPr/>
          <a:lstStyle/>
          <a:p>
            <a:fld id="{B99D0E3C-50B1-B449-868E-39BD4D310D42}" type="datetimeFigureOut">
              <a:rPr lang="fr-FR" smtClean="0"/>
              <a:t>22/01/2026</a:t>
            </a:fld>
            <a:endParaRPr lang="fr-FR"/>
          </a:p>
        </p:txBody>
      </p:sp>
      <p:sp>
        <p:nvSpPr>
          <p:cNvPr id="5" name="Espace réservé du pied de page 4">
            <a:extLst>
              <a:ext uri="{FF2B5EF4-FFF2-40B4-BE49-F238E27FC236}">
                <a16:creationId xmlns:a16="http://schemas.microsoft.com/office/drawing/2014/main" id="{BD6BFFE7-664F-ECC4-0DF8-EF10A9BADEF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E31271D-CFBB-9BD7-C276-506A504036DD}"/>
              </a:ext>
            </a:extLst>
          </p:cNvPr>
          <p:cNvSpPr>
            <a:spLocks noGrp="1"/>
          </p:cNvSpPr>
          <p:nvPr>
            <p:ph type="sldNum" sz="quarter" idx="12"/>
          </p:nvPr>
        </p:nvSpPr>
        <p:spPr/>
        <p:txBody>
          <a:bodyPr/>
          <a:lstStyle/>
          <a:p>
            <a:fld id="{1CC1B47C-D3EB-3F49-BC55-EB3B91EC3BE3}" type="slidenum">
              <a:rPr lang="fr-FR" smtClean="0"/>
              <a:t>‹#›</a:t>
            </a:fld>
            <a:endParaRPr lang="fr-FR"/>
          </a:p>
        </p:txBody>
      </p:sp>
    </p:spTree>
    <p:extLst>
      <p:ext uri="{BB962C8B-B14F-4D97-AF65-F5344CB8AC3E}">
        <p14:creationId xmlns:p14="http://schemas.microsoft.com/office/powerpoint/2010/main" val="1135202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3F362C2-5F1C-59D6-3078-ED6ED91E1F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Change the title style</a:t>
            </a:r>
          </a:p>
        </p:txBody>
      </p:sp>
      <p:sp>
        <p:nvSpPr>
          <p:cNvPr id="3" name="Espace réservé du texte 2">
            <a:extLst>
              <a:ext uri="{FF2B5EF4-FFF2-40B4-BE49-F238E27FC236}">
                <a16:creationId xmlns:a16="http://schemas.microsoft.com/office/drawing/2014/main" id="{A9CDDE4D-9951-01C9-49C9-8391DBA964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Click to modify the styles of the mask text</a:t>
            </a:r>
          </a:p>
          <a:p>
            <a:pPr lvl="1"/>
            <a:r>
              <a:rPr lang="fr-FR"/>
              <a:t>Second level</a:t>
            </a:r>
          </a:p>
          <a:p>
            <a:pPr lvl="2"/>
            <a:r>
              <a:rPr lang="fr-FR"/>
              <a:t>Third level</a:t>
            </a:r>
          </a:p>
          <a:p>
            <a:pPr lvl="3"/>
            <a:r>
              <a:rPr lang="fr-FR"/>
              <a:t>Fourth level</a:t>
            </a:r>
          </a:p>
          <a:p>
            <a:pPr lvl="4"/>
            <a:r>
              <a:rPr lang="fr-FR"/>
              <a:t>Fifth level</a:t>
            </a:r>
          </a:p>
        </p:txBody>
      </p:sp>
      <p:sp>
        <p:nvSpPr>
          <p:cNvPr id="4" name="Espace réservé de la date 3">
            <a:extLst>
              <a:ext uri="{FF2B5EF4-FFF2-40B4-BE49-F238E27FC236}">
                <a16:creationId xmlns:a16="http://schemas.microsoft.com/office/drawing/2014/main" id="{95818B03-4AFD-CAD3-E977-B872CA8B77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99D0E3C-50B1-B449-868E-39BD4D310D42}" type="datetimeFigureOut">
              <a:rPr lang="fr-FR" smtClean="0"/>
              <a:t>22/01/2026</a:t>
            </a:fld>
            <a:endParaRPr lang="fr-FR"/>
          </a:p>
        </p:txBody>
      </p:sp>
      <p:sp>
        <p:nvSpPr>
          <p:cNvPr id="5" name="Espace réservé du pied de page 4">
            <a:extLst>
              <a:ext uri="{FF2B5EF4-FFF2-40B4-BE49-F238E27FC236}">
                <a16:creationId xmlns:a16="http://schemas.microsoft.com/office/drawing/2014/main" id="{6FDCF9AE-D714-DF52-A823-D7C96751AB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A5C2CDEB-50E0-42B4-54DB-0BBA0864AC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CC1B47C-D3EB-3F49-BC55-EB3B91EC3BE3}" type="slidenum">
              <a:rPr lang="fr-FR" smtClean="0"/>
              <a:t>‹#›</a:t>
            </a:fld>
            <a:endParaRPr lang="fr-FR"/>
          </a:p>
        </p:txBody>
      </p:sp>
    </p:spTree>
    <p:extLst>
      <p:ext uri="{BB962C8B-B14F-4D97-AF65-F5344CB8AC3E}">
        <p14:creationId xmlns:p14="http://schemas.microsoft.com/office/powerpoint/2010/main" val="3081763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1B947F6-4BDE-2581-B72D-B5C0D0005D3F}"/>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rcRect/>
          <a:stretch/>
        </p:blipFill>
        <p:spPr>
          <a:xfrm>
            <a:off x="0" y="-50356"/>
            <a:ext cx="12192000" cy="7075714"/>
          </a:xfrm>
          <a:prstGeom prst="rect">
            <a:avLst/>
          </a:prstGeom>
        </p:spPr>
      </p:pic>
      <p:sp>
        <p:nvSpPr>
          <p:cNvPr id="7" name="ZoneTexte 6">
            <a:extLst>
              <a:ext uri="{FF2B5EF4-FFF2-40B4-BE49-F238E27FC236}">
                <a16:creationId xmlns:a16="http://schemas.microsoft.com/office/drawing/2014/main" id="{DD50CF47-2AD2-8D60-93DC-36F9AFFEA9AF}"/>
              </a:ext>
            </a:extLst>
          </p:cNvPr>
          <p:cNvSpPr txBox="1"/>
          <p:nvPr/>
        </p:nvSpPr>
        <p:spPr>
          <a:xfrm>
            <a:off x="1150298" y="4730787"/>
            <a:ext cx="9420632" cy="646331"/>
          </a:xfrm>
          <a:prstGeom prst="rect">
            <a:avLst/>
          </a:prstGeom>
          <a:solidFill>
            <a:schemeClr val="bg1">
              <a:alpha val="67184"/>
            </a:schemeClr>
          </a:solidFill>
        </p:spPr>
        <p:txBody>
          <a:bodyPr wrap="square" rtlCol="0">
            <a:spAutoFit/>
          </a:bodyPr>
          <a:lstStyle/>
          <a:p>
            <a:r>
              <a:rPr lang="fr-FR" sz="3600" dirty="0"/>
              <a:t>BRIDGING BORDERS, BUILDING THE FUTURE</a:t>
            </a:r>
          </a:p>
        </p:txBody>
      </p:sp>
      <p:grpSp>
        <p:nvGrpSpPr>
          <p:cNvPr id="11" name="Groupe 10">
            <a:extLst>
              <a:ext uri="{FF2B5EF4-FFF2-40B4-BE49-F238E27FC236}">
                <a16:creationId xmlns:a16="http://schemas.microsoft.com/office/drawing/2014/main" id="{AFB78F6C-AEDE-F1B7-C398-7A8AE9DB67DD}"/>
              </a:ext>
            </a:extLst>
          </p:cNvPr>
          <p:cNvGrpSpPr/>
          <p:nvPr/>
        </p:nvGrpSpPr>
        <p:grpSpPr>
          <a:xfrm>
            <a:off x="590675" y="5923908"/>
            <a:ext cx="11271903" cy="472551"/>
            <a:chOff x="460048" y="5988070"/>
            <a:chExt cx="11271903" cy="472551"/>
          </a:xfrm>
        </p:grpSpPr>
        <p:sp>
          <p:nvSpPr>
            <p:cNvPr id="4" name="Rectangle 3">
              <a:extLst>
                <a:ext uri="{FF2B5EF4-FFF2-40B4-BE49-F238E27FC236}">
                  <a16:creationId xmlns:a16="http://schemas.microsoft.com/office/drawing/2014/main" id="{0D4EAFE4-5B1A-4A3B-5EA4-F11402C7CA4D}"/>
                </a:ext>
              </a:extLst>
            </p:cNvPr>
            <p:cNvSpPr/>
            <p:nvPr/>
          </p:nvSpPr>
          <p:spPr>
            <a:xfrm>
              <a:off x="460048" y="6008914"/>
              <a:ext cx="11271903" cy="451707"/>
            </a:xfrm>
            <a:prstGeom prst="rect">
              <a:avLst/>
            </a:prstGeom>
            <a:solidFill>
              <a:srgbClr val="809503">
                <a:alpha val="630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dirty="0">
                  <a:solidFill>
                    <a:schemeClr val="bg1"/>
                  </a:solidFill>
                  <a:latin typeface="Verdana" panose="020B0604030504040204" pitchFamily="34" charset="0"/>
                  <a:ea typeface="Verdana" panose="020B0604030504040204" pitchFamily="34" charset="0"/>
                  <a:cs typeface="Verdana" panose="020B0604030504040204" pitchFamily="34" charset="0"/>
                </a:rPr>
                <a:t> </a:t>
              </a:r>
              <a:endParaRPr lang="fr-FR" dirty="0"/>
            </a:p>
          </p:txBody>
        </p:sp>
        <p:sp>
          <p:nvSpPr>
            <p:cNvPr id="10" name="ZoneTexte 9">
              <a:extLst>
                <a:ext uri="{FF2B5EF4-FFF2-40B4-BE49-F238E27FC236}">
                  <a16:creationId xmlns:a16="http://schemas.microsoft.com/office/drawing/2014/main" id="{B6BFB36F-2A3E-BF0C-DCA5-D46F31D6C7C7}"/>
                </a:ext>
              </a:extLst>
            </p:cNvPr>
            <p:cNvSpPr txBox="1"/>
            <p:nvPr/>
          </p:nvSpPr>
          <p:spPr>
            <a:xfrm>
              <a:off x="642256" y="5988070"/>
              <a:ext cx="10907486" cy="461665"/>
            </a:xfrm>
            <a:prstGeom prst="rect">
              <a:avLst/>
            </a:prstGeom>
            <a:noFill/>
          </p:spPr>
          <p:txBody>
            <a:bodyPr wrap="square" rtlCol="0">
              <a:spAutoFit/>
            </a:bodyPr>
            <a:lstStyle/>
            <a:p>
              <a:r>
                <a:rPr lang="en-IE" sz="2400" dirty="0">
                  <a:solidFill>
                    <a:schemeClr val="bg1"/>
                  </a:solidFill>
                  <a:latin typeface="Verdana" panose="020B0604030504040204" pitchFamily="34" charset="0"/>
                  <a:ea typeface="Verdana" panose="020B0604030504040204" pitchFamily="34" charset="0"/>
                  <a:cs typeface="Verdana" panose="020B0604030504040204" pitchFamily="34" charset="0"/>
                </a:rPr>
                <a:t>Tourism Development Prospects in the Lithuanian-Polish Borderland</a:t>
              </a:r>
              <a:endParaRPr lang="fr-BE" sz="24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p:txBody>
        </p:sp>
      </p:grpSp>
      <p:pic>
        <p:nvPicPr>
          <p:cNvPr id="18" name="Image 17">
            <a:extLst>
              <a:ext uri="{FF2B5EF4-FFF2-40B4-BE49-F238E27FC236}">
                <a16:creationId xmlns:a16="http://schemas.microsoft.com/office/drawing/2014/main" id="{9E9A2A0D-689B-9273-7DFA-19A63C0B078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47657" y="316504"/>
            <a:ext cx="5791200" cy="1739900"/>
          </a:xfrm>
          <a:prstGeom prst="rect">
            <a:avLst/>
          </a:prstGeom>
        </p:spPr>
      </p:pic>
      <p:sp>
        <p:nvSpPr>
          <p:cNvPr id="2" name="pole tekstowe 1">
            <a:extLst>
              <a:ext uri="{FF2B5EF4-FFF2-40B4-BE49-F238E27FC236}">
                <a16:creationId xmlns:a16="http://schemas.microsoft.com/office/drawing/2014/main" id="{DC829A84-E6D5-C5C6-024C-2B80344E81FD}"/>
              </a:ext>
            </a:extLst>
          </p:cNvPr>
          <p:cNvSpPr txBox="1"/>
          <p:nvPr/>
        </p:nvSpPr>
        <p:spPr>
          <a:xfrm>
            <a:off x="4047822" y="3429000"/>
            <a:ext cx="8144178" cy="477054"/>
          </a:xfrm>
          <a:prstGeom prst="rect">
            <a:avLst/>
          </a:prstGeom>
          <a:noFill/>
        </p:spPr>
        <p:txBody>
          <a:bodyPr wrap="square" rtlCol="0">
            <a:spAutoFit/>
          </a:bodyPr>
          <a:lstStyle/>
          <a:p>
            <a:r>
              <a:rPr lang="pl-PL" sz="2500" b="1" dirty="0" err="1">
                <a:solidFill>
                  <a:srgbClr val="0070C0"/>
                </a:solidFill>
              </a:rPr>
              <a:t>Follow</a:t>
            </a:r>
            <a:r>
              <a:rPr lang="pl-PL" sz="2500" b="1" dirty="0">
                <a:solidFill>
                  <a:srgbClr val="0070C0"/>
                </a:solidFill>
              </a:rPr>
              <a:t> </a:t>
            </a:r>
            <a:r>
              <a:rPr lang="pl-PL" sz="2500" b="1" dirty="0" err="1">
                <a:solidFill>
                  <a:srgbClr val="0070C0"/>
                </a:solidFill>
              </a:rPr>
              <a:t>up</a:t>
            </a:r>
            <a:r>
              <a:rPr lang="pl-PL" sz="2500" b="1" dirty="0">
                <a:solidFill>
                  <a:srgbClr val="0070C0"/>
                </a:solidFill>
              </a:rPr>
              <a:t> on the </a:t>
            </a:r>
            <a:r>
              <a:rPr lang="pl-PL" sz="2500" b="1" dirty="0" err="1">
                <a:solidFill>
                  <a:srgbClr val="0070C0"/>
                </a:solidFill>
              </a:rPr>
              <a:t>conference</a:t>
            </a:r>
            <a:r>
              <a:rPr lang="pl-PL" sz="2500" b="1" dirty="0">
                <a:solidFill>
                  <a:srgbClr val="0070C0"/>
                </a:solidFill>
              </a:rPr>
              <a:t>: Suwałki, </a:t>
            </a:r>
            <a:r>
              <a:rPr lang="pl-PL" sz="2500" b="1" dirty="0" err="1">
                <a:solidFill>
                  <a:srgbClr val="0070C0"/>
                </a:solidFill>
              </a:rPr>
              <a:t>October</a:t>
            </a:r>
            <a:r>
              <a:rPr lang="pl-PL" sz="2500" b="1" dirty="0">
                <a:solidFill>
                  <a:srgbClr val="0070C0"/>
                </a:solidFill>
              </a:rPr>
              <a:t>, 7, 2025 </a:t>
            </a:r>
          </a:p>
        </p:txBody>
      </p:sp>
    </p:spTree>
    <p:extLst>
      <p:ext uri="{BB962C8B-B14F-4D97-AF65-F5344CB8AC3E}">
        <p14:creationId xmlns:p14="http://schemas.microsoft.com/office/powerpoint/2010/main" val="480514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600BF-16C9-5C18-907F-1412E40B47E1}"/>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3F071007-415D-07A9-B701-2E21CD96B72F}"/>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rcRect/>
          <a:stretch/>
        </p:blipFill>
        <p:spPr>
          <a:xfrm>
            <a:off x="0" y="-50356"/>
            <a:ext cx="12192000" cy="7075714"/>
          </a:xfrm>
          <a:prstGeom prst="rect">
            <a:avLst/>
          </a:prstGeom>
        </p:spPr>
      </p:pic>
      <p:pic>
        <p:nvPicPr>
          <p:cNvPr id="18" name="Image 17">
            <a:extLst>
              <a:ext uri="{FF2B5EF4-FFF2-40B4-BE49-F238E27FC236}">
                <a16:creationId xmlns:a16="http://schemas.microsoft.com/office/drawing/2014/main" id="{A1778343-E935-E4B7-5486-E62D9AD0D64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47657" y="316504"/>
            <a:ext cx="5791200" cy="1739900"/>
          </a:xfrm>
          <a:prstGeom prst="rect">
            <a:avLst/>
          </a:prstGeom>
        </p:spPr>
      </p:pic>
      <p:sp>
        <p:nvSpPr>
          <p:cNvPr id="2" name="Rectangle 1">
            <a:extLst>
              <a:ext uri="{FF2B5EF4-FFF2-40B4-BE49-F238E27FC236}">
                <a16:creationId xmlns:a16="http://schemas.microsoft.com/office/drawing/2014/main" id="{4CF9DF54-AF3B-42D3-0FFF-5EF9CAD94088}"/>
              </a:ext>
            </a:extLst>
          </p:cNvPr>
          <p:cNvSpPr>
            <a:spLocks noGrp="1" noRot="1" noMove="1" noResize="1" noEditPoints="1" noAdjustHandles="1" noChangeArrowheads="1" noChangeShapeType="1"/>
          </p:cNvSpPr>
          <p:nvPr/>
        </p:nvSpPr>
        <p:spPr>
          <a:xfrm>
            <a:off x="576943" y="-50356"/>
            <a:ext cx="11049000" cy="58742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F9BFDD99-DD46-18BE-C8CF-A95B2595D4A1}"/>
              </a:ext>
            </a:extLst>
          </p:cNvPr>
          <p:cNvSpPr>
            <a:spLocks noGrp="1" noRot="1" noMove="1" noResize="1" noEditPoints="1" noAdjustHandles="1" noChangeArrowheads="1" noChangeShapeType="1"/>
          </p:cNvSpPr>
          <p:nvPr/>
        </p:nvSpPr>
        <p:spPr>
          <a:xfrm>
            <a:off x="0" y="-50357"/>
            <a:ext cx="12192000" cy="49162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lnSpc>
                <a:spcPct val="90000"/>
              </a:lnSpc>
              <a:buSzPts val="2400"/>
            </a:pPr>
            <a:endParaRPr lang="pl-PL" sz="2800" b="1" dirty="0">
              <a:solidFill>
                <a:schemeClr val="tx1"/>
              </a:solidFill>
              <a:ea typeface="Verdana" panose="020B0604030504040204" pitchFamily="34" charset="0"/>
              <a:cs typeface="Calibri" panose="020F0502020204030204" pitchFamily="34" charset="0"/>
              <a:sym typeface="Arial"/>
            </a:endParaRPr>
          </a:p>
          <a:p>
            <a:pPr lvl="0" algn="ctr">
              <a:lnSpc>
                <a:spcPct val="90000"/>
              </a:lnSpc>
              <a:buSzPts val="2400"/>
            </a:pPr>
            <a:endParaRPr lang="pl-PL" sz="2800" b="1" dirty="0">
              <a:solidFill>
                <a:schemeClr val="tx1"/>
              </a:solidFill>
              <a:ea typeface="Verdana" panose="020B0604030504040204" pitchFamily="34" charset="0"/>
              <a:cs typeface="Calibri" panose="020F0502020204030204" pitchFamily="34" charset="0"/>
              <a:sym typeface="Arial"/>
            </a:endParaRPr>
          </a:p>
          <a:p>
            <a:pPr lvl="0" algn="ctr">
              <a:lnSpc>
                <a:spcPct val="90000"/>
              </a:lnSpc>
              <a:buSzPts val="2400"/>
            </a:pPr>
            <a:endParaRPr lang="pl-PL" sz="2800" b="1" dirty="0">
              <a:solidFill>
                <a:schemeClr val="tx1"/>
              </a:solidFill>
              <a:ea typeface="Verdana" panose="020B0604030504040204" pitchFamily="34" charset="0"/>
              <a:cs typeface="Calibri" panose="020F0502020204030204" pitchFamily="34" charset="0"/>
              <a:sym typeface="Arial"/>
            </a:endParaRPr>
          </a:p>
          <a:p>
            <a:pPr lvl="0" algn="ctr">
              <a:lnSpc>
                <a:spcPct val="90000"/>
              </a:lnSpc>
              <a:buSzPts val="2400"/>
            </a:pPr>
            <a:r>
              <a:rPr lang="pl-PL" sz="2800" b="1" dirty="0">
                <a:solidFill>
                  <a:schemeClr val="tx1"/>
                </a:solidFill>
                <a:ea typeface="Verdana" panose="020B0604030504040204" pitchFamily="34" charset="0"/>
                <a:cs typeface="Calibri" panose="020F0502020204030204" pitchFamily="34" charset="0"/>
                <a:sym typeface="Arial"/>
              </a:rPr>
              <a:t>RESEARCH ON THE DIRECTIONS AND PROSPECTS FOR THE DEVELOPMENT OF THE TOURISM SECTOR IN THE LITHUANIAN-POLISH BORDER REGION </a:t>
            </a:r>
          </a:p>
          <a:p>
            <a:pPr algn="ctr"/>
            <a:endParaRPr lang="pl-PL" dirty="0">
              <a:solidFill>
                <a:schemeClr val="tx1"/>
              </a:solidFill>
            </a:endParaRPr>
          </a:p>
          <a:p>
            <a:pPr algn="ctr"/>
            <a:r>
              <a:rPr lang="pl-PL" sz="2200" b="1" i="1" dirty="0">
                <a:solidFill>
                  <a:srgbClr val="0628BA"/>
                </a:solidFill>
              </a:rPr>
              <a:t>Key conclusions and recommendations</a:t>
            </a:r>
          </a:p>
          <a:p>
            <a:pPr algn="ctr"/>
            <a:endParaRPr lang="pl-PL" b="1" dirty="0">
              <a:solidFill>
                <a:schemeClr val="tx1"/>
              </a:solidFill>
            </a:endParaRPr>
          </a:p>
          <a:p>
            <a:pPr algn="ctr"/>
            <a:r>
              <a:rPr lang="pl-PL" b="1" dirty="0">
                <a:solidFill>
                  <a:schemeClr val="tx1"/>
                </a:solidFill>
              </a:rPr>
              <a:t>Prof.  Joanna Kurowska-Pysz, WSB University, KREATUS</a:t>
            </a:r>
          </a:p>
          <a:p>
            <a:pPr algn="ctr"/>
            <a:endParaRPr lang="en-US" sz="2800" b="1" dirty="0">
              <a:solidFill>
                <a:schemeClr val="tx1"/>
              </a:solidFill>
              <a:ea typeface="Verdana" panose="020B0604030504040204" pitchFamily="34" charset="0"/>
              <a:cs typeface="Calibri" panose="020F0502020204030204" pitchFamily="34" charset="0"/>
              <a:sym typeface="Arial"/>
            </a:endParaRPr>
          </a:p>
        </p:txBody>
      </p:sp>
      <p:pic>
        <p:nvPicPr>
          <p:cNvPr id="6" name="Image 5">
            <a:extLst>
              <a:ext uri="{FF2B5EF4-FFF2-40B4-BE49-F238E27FC236}">
                <a16:creationId xmlns:a16="http://schemas.microsoft.com/office/drawing/2014/main" id="{309DCDF0-8292-0A1A-BEF3-75E4BE3463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8343" y="164193"/>
            <a:ext cx="4332514" cy="1301654"/>
          </a:xfrm>
          <a:prstGeom prst="rect">
            <a:avLst/>
          </a:prstGeom>
        </p:spPr>
      </p:pic>
      <p:pic>
        <p:nvPicPr>
          <p:cNvPr id="4" name="Google Shape;348;p46">
            <a:extLst>
              <a:ext uri="{FF2B5EF4-FFF2-40B4-BE49-F238E27FC236}">
                <a16:creationId xmlns:a16="http://schemas.microsoft.com/office/drawing/2014/main" id="{1FF011E6-A740-E3C5-792B-5B43B0800C76}"/>
              </a:ext>
            </a:extLst>
          </p:cNvPr>
          <p:cNvPicPr preferRelativeResize="0"/>
          <p:nvPr/>
        </p:nvPicPr>
        <p:blipFill>
          <a:blip r:embed="rId4">
            <a:alphaModFix/>
          </a:blip>
          <a:stretch>
            <a:fillRect/>
          </a:stretch>
        </p:blipFill>
        <p:spPr>
          <a:xfrm>
            <a:off x="4680857" y="4120413"/>
            <a:ext cx="3659226" cy="497001"/>
          </a:xfrm>
          <a:prstGeom prst="rect">
            <a:avLst/>
          </a:prstGeom>
          <a:noFill/>
          <a:ln>
            <a:noFill/>
          </a:ln>
        </p:spPr>
      </p:pic>
    </p:spTree>
    <p:extLst>
      <p:ext uri="{BB962C8B-B14F-4D97-AF65-F5344CB8AC3E}">
        <p14:creationId xmlns:p14="http://schemas.microsoft.com/office/powerpoint/2010/main" val="3704424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16185-5928-C2AF-27A9-F9D818B9A22C}"/>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67333ADB-629A-A2C5-3F9A-6A1DA3F90A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52322"/>
            <a:ext cx="4332514" cy="1301654"/>
          </a:xfrm>
          <a:prstGeom prst="rect">
            <a:avLst/>
          </a:prstGeom>
        </p:spPr>
      </p:pic>
      <p:sp>
        <p:nvSpPr>
          <p:cNvPr id="6" name="TextBox 5">
            <a:extLst>
              <a:ext uri="{FF2B5EF4-FFF2-40B4-BE49-F238E27FC236}">
                <a16:creationId xmlns:a16="http://schemas.microsoft.com/office/drawing/2014/main" id="{DCFF69AB-9F9D-8536-2C44-F1AE6CDA4160}"/>
              </a:ext>
            </a:extLst>
          </p:cNvPr>
          <p:cNvSpPr txBox="1"/>
          <p:nvPr/>
        </p:nvSpPr>
        <p:spPr>
          <a:xfrm>
            <a:off x="4094018" y="67618"/>
            <a:ext cx="7838093" cy="861774"/>
          </a:xfrm>
          <a:prstGeom prst="rect">
            <a:avLst/>
          </a:prstGeom>
          <a:noFill/>
        </p:spPr>
        <p:txBody>
          <a:bodyPr wrap="square">
            <a:spAutoFit/>
          </a:bodyPr>
          <a:lstStyle/>
          <a:p>
            <a:pPr lvl="0" algn="r">
              <a:defRPr/>
            </a:pPr>
            <a:r>
              <a:rPr lang="pl-PL" sz="2500" b="1" dirty="0">
                <a:solidFill>
                  <a:srgbClr val="0628BA"/>
                </a:solidFill>
              </a:rPr>
              <a:t>LEADING CROSS-BORDER TOURISM OFFERS – RESEARCH FINDINGS</a:t>
            </a:r>
            <a:endParaRPr kumimoji="0" lang="lt-LT" sz="2500" b="1" i="0" u="none" strike="noStrike" kern="1200" cap="none" spc="0" normalizeH="0" baseline="0" noProof="0" dirty="0">
              <a:ln>
                <a:noFill/>
              </a:ln>
              <a:solidFill>
                <a:srgbClr val="0628BA"/>
              </a:solidFill>
              <a:effectLst/>
              <a:uLnTx/>
              <a:uFillTx/>
              <a:latin typeface="Aptos" panose="02110004020202020204"/>
              <a:ea typeface="+mn-ea"/>
              <a:cs typeface="+mn-cs"/>
            </a:endParaRPr>
          </a:p>
        </p:txBody>
      </p:sp>
      <p:sp>
        <p:nvSpPr>
          <p:cNvPr id="3" name="Prostokąt 2">
            <a:extLst>
              <a:ext uri="{FF2B5EF4-FFF2-40B4-BE49-F238E27FC236}">
                <a16:creationId xmlns:a16="http://schemas.microsoft.com/office/drawing/2014/main" id="{029E07A8-4736-9FF8-9288-AB00EAD28083}"/>
              </a:ext>
            </a:extLst>
          </p:cNvPr>
          <p:cNvSpPr/>
          <p:nvPr/>
        </p:nvSpPr>
        <p:spPr>
          <a:xfrm>
            <a:off x="86455" y="969662"/>
            <a:ext cx="11873358" cy="682471"/>
          </a:xfrm>
          <a:prstGeom prst="rect">
            <a:avLst/>
          </a:prstGeom>
          <a:solidFill>
            <a:srgbClr val="FFFF00"/>
          </a:solidFill>
        </p:spPr>
        <p:style>
          <a:lnRef idx="1">
            <a:schemeClr val="accent2"/>
          </a:lnRef>
          <a:fillRef idx="2">
            <a:schemeClr val="accent2"/>
          </a:fillRef>
          <a:effectRef idx="1">
            <a:schemeClr val="accent2"/>
          </a:effectRef>
          <a:fontRef idx="minor">
            <a:schemeClr val="dk1"/>
          </a:fontRef>
        </p:style>
        <p:txBody>
          <a:bodyPr rtlCol="0" anchor="ctr"/>
          <a:lstStyle/>
          <a:p>
            <a:r>
              <a:rPr lang="pl-PL" sz="1700" b="1" dirty="0">
                <a:solidFill>
                  <a:schemeClr val="tx1"/>
                </a:solidFill>
              </a:rPr>
              <a:t>In the short term, natural assets, followed by cultural assets, offer the most promising potential for the further development of Lithuanian-Polish cross-border tourism.  </a:t>
            </a:r>
          </a:p>
        </p:txBody>
      </p:sp>
      <p:sp>
        <p:nvSpPr>
          <p:cNvPr id="7" name="pole tekstowe 6">
            <a:extLst>
              <a:ext uri="{FF2B5EF4-FFF2-40B4-BE49-F238E27FC236}">
                <a16:creationId xmlns:a16="http://schemas.microsoft.com/office/drawing/2014/main" id="{6FDE7D9F-EB65-2752-20C1-1817BD6F5D6B}"/>
              </a:ext>
            </a:extLst>
          </p:cNvPr>
          <p:cNvSpPr txBox="1"/>
          <p:nvPr/>
        </p:nvSpPr>
        <p:spPr>
          <a:xfrm>
            <a:off x="86456" y="1652133"/>
            <a:ext cx="12019089" cy="1574277"/>
          </a:xfrm>
          <a:prstGeom prst="rect">
            <a:avLst/>
          </a:prstGeom>
          <a:noFill/>
        </p:spPr>
        <p:txBody>
          <a:bodyPr wrap="square">
            <a:spAutoFit/>
          </a:bodyPr>
          <a:lstStyle/>
          <a:p>
            <a:pPr>
              <a:lnSpc>
                <a:spcPct val="90000"/>
              </a:lnSpc>
              <a:buSzPts val="2400"/>
            </a:pPr>
            <a:r>
              <a:rPr lang="pl-PL" sz="2800" b="1" dirty="0">
                <a:solidFill>
                  <a:srgbClr val="FF9900"/>
                </a:solidFill>
                <a:latin typeface="Verdana" panose="020B0604030504040204" pitchFamily="34" charset="0"/>
                <a:ea typeface="Verdana" panose="020B0604030504040204" pitchFamily="34" charset="0"/>
                <a:cs typeface="Calibri" panose="020F0502020204030204" pitchFamily="34" charset="0"/>
                <a:sym typeface="Arial"/>
              </a:rPr>
              <a:t>nature </a:t>
            </a:r>
            <a:r>
              <a:rPr lang="en-US" sz="1500" dirty="0">
                <a:solidFill>
                  <a:schemeClr val="tx1"/>
                </a:solidFill>
                <a:latin typeface="Verdana" panose="020B0604030504040204" pitchFamily="34" charset="0"/>
                <a:ea typeface="Verdana" panose="020B0604030504040204" pitchFamily="34" charset="0"/>
                <a:cs typeface="Calibri" panose="020F0502020204030204" pitchFamily="34" charset="0"/>
                <a:sym typeface="Arial"/>
              </a:rPr>
              <a:t>– </a:t>
            </a:r>
            <a:r>
              <a:rPr lang="pl-PL" sz="1500" dirty="0">
                <a:solidFill>
                  <a:schemeClr val="tx1"/>
                </a:solidFill>
                <a:latin typeface="Verdana" panose="020B0604030504040204" pitchFamily="34" charset="0"/>
                <a:ea typeface="Verdana" panose="020B0604030504040204" pitchFamily="34" charset="0"/>
                <a:cs typeface="Calibri" panose="020F0502020204030204" pitchFamily="34" charset="0"/>
                <a:sym typeface="Arial"/>
              </a:rPr>
              <a:t>sustainable tourism based on hiking and cycling trails, sailing and canoeing trails, connecting with other local attractions that enable active tourism (land and water)</a:t>
            </a:r>
          </a:p>
          <a:p>
            <a:pPr>
              <a:lnSpc>
                <a:spcPct val="90000"/>
              </a:lnSpc>
              <a:buSzPts val="2400"/>
            </a:pPr>
            <a:br>
              <a:rPr lang="pl-PL" sz="600" dirty="0">
                <a:solidFill>
                  <a:schemeClr val="tx1"/>
                </a:solidFill>
                <a:latin typeface="Verdana" panose="020B0604030504040204" pitchFamily="34" charset="0"/>
                <a:ea typeface="Verdana" panose="020B0604030504040204" pitchFamily="34" charset="0"/>
                <a:cs typeface="Calibri" panose="020F0502020204030204" pitchFamily="34" charset="0"/>
                <a:sym typeface="Arial"/>
              </a:rPr>
            </a:br>
            <a:r>
              <a:rPr lang="pl-PL" sz="2800" b="1" dirty="0">
                <a:solidFill>
                  <a:schemeClr val="accent5"/>
                </a:solidFill>
                <a:latin typeface="Verdana" panose="020B0604030504040204" pitchFamily="34" charset="0"/>
                <a:ea typeface="Verdana" panose="020B0604030504040204" pitchFamily="34" charset="0"/>
                <a:cs typeface="Calibri" panose="020F0502020204030204" pitchFamily="34" charset="0"/>
                <a:sym typeface="Arial"/>
              </a:rPr>
              <a:t>culture </a:t>
            </a:r>
            <a:r>
              <a:rPr lang="en-US" sz="1500" dirty="0">
                <a:solidFill>
                  <a:schemeClr val="tx1"/>
                </a:solidFill>
                <a:latin typeface="Verdana" panose="020B0604030504040204" pitchFamily="34" charset="0"/>
                <a:ea typeface="Verdana" panose="020B0604030504040204" pitchFamily="34" charset="0"/>
                <a:cs typeface="Calibri" panose="020F0502020204030204" pitchFamily="34" charset="0"/>
                <a:sym typeface="Arial"/>
              </a:rPr>
              <a:t>– </a:t>
            </a:r>
            <a:r>
              <a:rPr lang="pl-PL" sz="1500" dirty="0">
                <a:solidFill>
                  <a:schemeClr val="tx1"/>
                </a:solidFill>
                <a:latin typeface="Verdana" panose="020B0604030504040204" pitchFamily="34" charset="0"/>
                <a:ea typeface="Verdana" panose="020B0604030504040204" pitchFamily="34" charset="0"/>
                <a:cs typeface="Calibri" panose="020F0502020204030204" pitchFamily="34" charset="0"/>
                <a:sym typeface="Arial"/>
              </a:rPr>
              <a:t>highlighting multicultural and historical heritage (e.g. Yotvingians, Prussians, etc.) and the values of tangible and intangible culture characteristic of the entire borderland or selected areas (e.g. Gothic and Teutonic castles, wooden, palace and manor architecture); cuisine, dialect, crafts and handicrafts, etc. </a:t>
            </a:r>
          </a:p>
        </p:txBody>
      </p:sp>
      <p:sp>
        <p:nvSpPr>
          <p:cNvPr id="8" name="Prostokąt 7">
            <a:extLst>
              <a:ext uri="{FF2B5EF4-FFF2-40B4-BE49-F238E27FC236}">
                <a16:creationId xmlns:a16="http://schemas.microsoft.com/office/drawing/2014/main" id="{9D7A4D76-B191-A174-7A46-92BF61420E01}"/>
              </a:ext>
            </a:extLst>
          </p:cNvPr>
          <p:cNvSpPr/>
          <p:nvPr/>
        </p:nvSpPr>
        <p:spPr>
          <a:xfrm>
            <a:off x="86455" y="3226410"/>
            <a:ext cx="11873358" cy="1080120"/>
          </a:xfrm>
          <a:prstGeom prst="rect">
            <a:avLst/>
          </a:prstGeom>
          <a:solidFill>
            <a:schemeClr val="accent1">
              <a:lumMod val="20000"/>
              <a:lumOff val="80000"/>
            </a:schemeClr>
          </a:solidFill>
        </p:spPr>
        <p:style>
          <a:lnRef idx="1">
            <a:schemeClr val="accent3"/>
          </a:lnRef>
          <a:fillRef idx="2">
            <a:schemeClr val="accent3"/>
          </a:fillRef>
          <a:effectRef idx="1">
            <a:schemeClr val="accent3"/>
          </a:effectRef>
          <a:fontRef idx="minor">
            <a:schemeClr val="dk1"/>
          </a:fontRef>
        </p:style>
        <p:txBody>
          <a:bodyPr rtlCol="0" anchor="ctr"/>
          <a:lstStyle/>
          <a:p>
            <a:r>
              <a:rPr lang="pl-PL" sz="1700" b="1" dirty="0">
                <a:solidFill>
                  <a:schemeClr val="tx1"/>
                </a:solidFill>
              </a:rPr>
              <a:t>It is recommended to package various attractions based on natural and cultural values and local attractions available along cross-border hiking, cycling, water, horse riding, car routes, etc., or thematic routes, e.g. pilgrimage, culinary, ethnographic, rural, etc.</a:t>
            </a:r>
            <a:br>
              <a:rPr lang="pl-PL" sz="1700" b="1" dirty="0">
                <a:solidFill>
                  <a:schemeClr val="tx1"/>
                </a:solidFill>
              </a:rPr>
            </a:br>
            <a:r>
              <a:rPr lang="pl-PL" sz="1700" b="1" dirty="0">
                <a:solidFill>
                  <a:schemeClr val="tx1"/>
                </a:solidFill>
              </a:rPr>
              <a:t>This will contribute to strengthening the attractiveness of the tourist offer by:</a:t>
            </a:r>
            <a:endParaRPr lang="en-US" sz="1700" b="1" dirty="0">
              <a:solidFill>
                <a:schemeClr val="tx1"/>
              </a:solidFill>
            </a:endParaRPr>
          </a:p>
        </p:txBody>
      </p:sp>
      <p:sp>
        <p:nvSpPr>
          <p:cNvPr id="10" name="pole tekstowe 9">
            <a:extLst>
              <a:ext uri="{FF2B5EF4-FFF2-40B4-BE49-F238E27FC236}">
                <a16:creationId xmlns:a16="http://schemas.microsoft.com/office/drawing/2014/main" id="{F67A0556-E4B6-98BD-82CA-415418D68072}"/>
              </a:ext>
            </a:extLst>
          </p:cNvPr>
          <p:cNvSpPr txBox="1"/>
          <p:nvPr/>
        </p:nvSpPr>
        <p:spPr>
          <a:xfrm>
            <a:off x="72866" y="4398198"/>
            <a:ext cx="12032679" cy="1131079"/>
          </a:xfrm>
          <a:prstGeom prst="rect">
            <a:avLst/>
          </a:prstGeom>
          <a:noFill/>
        </p:spPr>
        <p:txBody>
          <a:bodyPr wrap="square">
            <a:spAutoFit/>
          </a:bodyPr>
          <a:lstStyle/>
          <a:p>
            <a:pPr marL="285750" indent="-285750">
              <a:lnSpc>
                <a:spcPct val="90000"/>
              </a:lnSpc>
              <a:buSzPts val="2400"/>
              <a:buFont typeface="Arial" panose="020B0604020202020204" pitchFamily="34" charset="0"/>
              <a:buChar char="•"/>
            </a:pPr>
            <a:r>
              <a:rPr lang="pl-PL" sz="1500" i="1" dirty="0">
                <a:latin typeface="Verdana" panose="020B0604030504040204" pitchFamily="34" charset="0"/>
                <a:ea typeface="Verdana" panose="020B0604030504040204" pitchFamily="34" charset="0"/>
                <a:cs typeface="Calibri" panose="020F0502020204030204" pitchFamily="34" charset="0"/>
              </a:rPr>
              <a:t>better highlighting local attractions and making them more visible and accessible on both sides of the border,</a:t>
            </a:r>
          </a:p>
          <a:p>
            <a:pPr marL="285750" indent="-285750">
              <a:lnSpc>
                <a:spcPct val="90000"/>
              </a:lnSpc>
              <a:buSzPts val="2400"/>
              <a:buFont typeface="Arial" panose="020B0604020202020204" pitchFamily="34" charset="0"/>
              <a:buChar char="•"/>
            </a:pPr>
            <a:r>
              <a:rPr lang="pl-PL" sz="1500" i="1" dirty="0">
                <a:latin typeface="Verdana" panose="020B0604030504040204" pitchFamily="34" charset="0"/>
                <a:ea typeface="Verdana" panose="020B0604030504040204" pitchFamily="34" charset="0"/>
                <a:cs typeface="Calibri" panose="020F0502020204030204" pitchFamily="34" charset="0"/>
              </a:rPr>
              <a:t>enhancing the synergy effect associated with improving the recognition of cross-border tourist offers and attracting more tourists to these offers,</a:t>
            </a:r>
          </a:p>
          <a:p>
            <a:pPr marL="285750" indent="-285750">
              <a:lnSpc>
                <a:spcPct val="90000"/>
              </a:lnSpc>
              <a:buSzPts val="2400"/>
              <a:buFont typeface="Arial" panose="020B0604020202020204" pitchFamily="34" charset="0"/>
              <a:buChar char="•"/>
            </a:pPr>
            <a:r>
              <a:rPr lang="pl-PL" sz="1500" i="1" dirty="0">
                <a:latin typeface="Verdana" panose="020B0604030504040204" pitchFamily="34" charset="0"/>
                <a:ea typeface="Verdana" panose="020B0604030504040204" pitchFamily="34" charset="0"/>
                <a:cs typeface="Calibri" panose="020F0502020204030204" pitchFamily="34" charset="0"/>
              </a:rPr>
              <a:t>better cooperation between managers/owners of local attractions located along cross-border routes </a:t>
            </a:r>
            <a:br>
              <a:rPr lang="pl-PL" sz="1500" i="1" dirty="0">
                <a:latin typeface="Verdana" panose="020B0604030504040204" pitchFamily="34" charset="0"/>
                <a:ea typeface="Verdana" panose="020B0604030504040204" pitchFamily="34" charset="0"/>
                <a:cs typeface="Calibri" panose="020F0502020204030204" pitchFamily="34" charset="0"/>
              </a:rPr>
            </a:br>
            <a:r>
              <a:rPr lang="pl-PL" sz="1500" i="1" dirty="0">
                <a:latin typeface="Verdana" panose="020B0604030504040204" pitchFamily="34" charset="0"/>
                <a:ea typeface="Verdana" panose="020B0604030504040204" pitchFamily="34" charset="0"/>
                <a:cs typeface="Calibri" panose="020F0502020204030204" pitchFamily="34" charset="0"/>
              </a:rPr>
              <a:t>and achieving critical mass for the creation of cross-border tourism clusters promoting these routes.</a:t>
            </a:r>
            <a:endParaRPr lang="pl-PL" sz="1500" i="1" dirty="0">
              <a:latin typeface="Verdana" panose="020B0604030504040204" pitchFamily="34" charset="0"/>
              <a:ea typeface="Verdana" panose="020B0604030504040204" pitchFamily="34" charset="0"/>
              <a:cs typeface="Calibri" panose="020F0502020204030204" pitchFamily="34" charset="0"/>
              <a:sym typeface="Arial"/>
            </a:endParaRPr>
          </a:p>
        </p:txBody>
      </p:sp>
      <p:sp>
        <p:nvSpPr>
          <p:cNvPr id="11" name="Prostokąt 10">
            <a:extLst>
              <a:ext uri="{FF2B5EF4-FFF2-40B4-BE49-F238E27FC236}">
                <a16:creationId xmlns:a16="http://schemas.microsoft.com/office/drawing/2014/main" id="{048D53DC-A561-52F7-4D87-7B3F1F432CDF}"/>
              </a:ext>
            </a:extLst>
          </p:cNvPr>
          <p:cNvSpPr/>
          <p:nvPr/>
        </p:nvSpPr>
        <p:spPr>
          <a:xfrm>
            <a:off x="152526" y="5620945"/>
            <a:ext cx="11880724" cy="108012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pl-PL" sz="1700" b="1" dirty="0">
                <a:solidFill>
                  <a:schemeClr val="tx1"/>
                </a:solidFill>
              </a:rPr>
              <a:t>In the long term, cross-border health tourism can significantly enrich </a:t>
            </a:r>
          </a:p>
          <a:p>
            <a:r>
              <a:rPr lang="pl-PL" sz="1700" b="1" dirty="0">
                <a:solidFill>
                  <a:schemeClr val="tx1"/>
                </a:solidFill>
              </a:rPr>
              <a:t>tourism offers based on natural and cultural values. </a:t>
            </a:r>
            <a:br>
              <a:rPr lang="pl-PL" sz="1700" b="1" dirty="0">
                <a:solidFill>
                  <a:schemeClr val="tx1"/>
                </a:solidFill>
              </a:rPr>
            </a:br>
            <a:r>
              <a:rPr lang="pl-PL" sz="1700" dirty="0">
                <a:solidFill>
                  <a:schemeClr val="tx1"/>
                </a:solidFill>
              </a:rPr>
              <a:t>However, further public and commercial investment in infrastructure, health and rehabilitation services and marketing is needed to strengthen the health tourism offer and ensure its visibility on the tourism market. </a:t>
            </a:r>
            <a:endParaRPr lang="en-US" sz="1700" dirty="0">
              <a:solidFill>
                <a:schemeClr val="tx1"/>
              </a:solidFill>
            </a:endParaRPr>
          </a:p>
        </p:txBody>
      </p:sp>
    </p:spTree>
    <p:extLst>
      <p:ext uri="{BB962C8B-B14F-4D97-AF65-F5344CB8AC3E}">
        <p14:creationId xmlns:p14="http://schemas.microsoft.com/office/powerpoint/2010/main" val="697466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B5A61-6808-58EF-47A7-96B172250450}"/>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448C4D9D-53FD-301A-9EEC-0A622FC08E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52322"/>
            <a:ext cx="4332514" cy="1301654"/>
          </a:xfrm>
          <a:prstGeom prst="rect">
            <a:avLst/>
          </a:prstGeom>
        </p:spPr>
      </p:pic>
      <p:sp>
        <p:nvSpPr>
          <p:cNvPr id="6" name="TextBox 5">
            <a:extLst>
              <a:ext uri="{FF2B5EF4-FFF2-40B4-BE49-F238E27FC236}">
                <a16:creationId xmlns:a16="http://schemas.microsoft.com/office/drawing/2014/main" id="{BF4AB30B-E807-DE1F-5A27-21B3D6A84644}"/>
              </a:ext>
            </a:extLst>
          </p:cNvPr>
          <p:cNvSpPr txBox="1"/>
          <p:nvPr/>
        </p:nvSpPr>
        <p:spPr>
          <a:xfrm>
            <a:off x="3997036" y="67618"/>
            <a:ext cx="7935075" cy="861774"/>
          </a:xfrm>
          <a:prstGeom prst="rect">
            <a:avLst/>
          </a:prstGeom>
          <a:noFill/>
        </p:spPr>
        <p:txBody>
          <a:bodyPr wrap="square">
            <a:spAutoFit/>
          </a:bodyPr>
          <a:lstStyle/>
          <a:p>
            <a:pPr lvl="0" algn="r">
              <a:defRPr/>
            </a:pPr>
            <a:r>
              <a:rPr lang="pl-PL" sz="2500" b="1" dirty="0">
                <a:solidFill>
                  <a:srgbClr val="0628BA"/>
                </a:solidFill>
              </a:rPr>
              <a:t>LEADING CROSS-BORDER TOURISM OFFERS – RESEARCH CONCLUSIONS</a:t>
            </a:r>
            <a:endParaRPr lang="lt-LT" sz="2500" b="1" dirty="0">
              <a:solidFill>
                <a:srgbClr val="0628BA"/>
              </a:solidFill>
            </a:endParaRPr>
          </a:p>
        </p:txBody>
      </p:sp>
      <p:graphicFrame>
        <p:nvGraphicFramePr>
          <p:cNvPr id="4" name="Diagram 3">
            <a:extLst>
              <a:ext uri="{FF2B5EF4-FFF2-40B4-BE49-F238E27FC236}">
                <a16:creationId xmlns:a16="http://schemas.microsoft.com/office/drawing/2014/main" id="{85F43B81-C269-F078-922A-2E7C04CE3FE3}"/>
              </a:ext>
            </a:extLst>
          </p:cNvPr>
          <p:cNvGraphicFramePr/>
          <p:nvPr>
            <p:extLst>
              <p:ext uri="{D42A27DB-BD31-4B8C-83A1-F6EECF244321}">
                <p14:modId xmlns:p14="http://schemas.microsoft.com/office/powerpoint/2010/main" val="558298167"/>
              </p:ext>
            </p:extLst>
          </p:nvPr>
        </p:nvGraphicFramePr>
        <p:xfrm>
          <a:off x="2032000" y="985151"/>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pole tekstowe 4">
            <a:extLst>
              <a:ext uri="{FF2B5EF4-FFF2-40B4-BE49-F238E27FC236}">
                <a16:creationId xmlns:a16="http://schemas.microsoft.com/office/drawing/2014/main" id="{C009724C-B0AA-66F2-53CB-322B42840B92}"/>
              </a:ext>
            </a:extLst>
          </p:cNvPr>
          <p:cNvSpPr txBox="1"/>
          <p:nvPr/>
        </p:nvSpPr>
        <p:spPr>
          <a:xfrm>
            <a:off x="1466644" y="1205091"/>
            <a:ext cx="864096" cy="553998"/>
          </a:xfrm>
          <a:prstGeom prst="rect">
            <a:avLst/>
          </a:prstGeom>
          <a:noFill/>
        </p:spPr>
        <p:txBody>
          <a:bodyPr wrap="square" rtlCol="0">
            <a:spAutoFit/>
          </a:bodyPr>
          <a:lstStyle/>
          <a:p>
            <a:r>
              <a:rPr lang="pl-PL" sz="3000" b="1" dirty="0"/>
              <a:t>1.</a:t>
            </a:r>
          </a:p>
        </p:txBody>
      </p:sp>
      <p:sp>
        <p:nvSpPr>
          <p:cNvPr id="9" name="pole tekstowe 8">
            <a:extLst>
              <a:ext uri="{FF2B5EF4-FFF2-40B4-BE49-F238E27FC236}">
                <a16:creationId xmlns:a16="http://schemas.microsoft.com/office/drawing/2014/main" id="{DC7C214D-14BE-3006-CAF3-A85DD215D941}"/>
              </a:ext>
            </a:extLst>
          </p:cNvPr>
          <p:cNvSpPr txBox="1"/>
          <p:nvPr/>
        </p:nvSpPr>
        <p:spPr>
          <a:xfrm>
            <a:off x="1466644" y="3082948"/>
            <a:ext cx="864096" cy="553998"/>
          </a:xfrm>
          <a:prstGeom prst="rect">
            <a:avLst/>
          </a:prstGeom>
          <a:noFill/>
        </p:spPr>
        <p:txBody>
          <a:bodyPr wrap="square" rtlCol="0">
            <a:spAutoFit/>
          </a:bodyPr>
          <a:lstStyle/>
          <a:p>
            <a:r>
              <a:rPr lang="pl-PL" sz="3000" b="1" dirty="0"/>
              <a:t>2.</a:t>
            </a:r>
          </a:p>
        </p:txBody>
      </p:sp>
      <p:sp>
        <p:nvSpPr>
          <p:cNvPr id="12" name="pole tekstowe 11">
            <a:extLst>
              <a:ext uri="{FF2B5EF4-FFF2-40B4-BE49-F238E27FC236}">
                <a16:creationId xmlns:a16="http://schemas.microsoft.com/office/drawing/2014/main" id="{FC573E17-DEA0-713A-3161-06418366E0D0}"/>
              </a:ext>
            </a:extLst>
          </p:cNvPr>
          <p:cNvSpPr txBox="1"/>
          <p:nvPr/>
        </p:nvSpPr>
        <p:spPr>
          <a:xfrm>
            <a:off x="1466644" y="4774419"/>
            <a:ext cx="808615" cy="553998"/>
          </a:xfrm>
          <a:prstGeom prst="rect">
            <a:avLst/>
          </a:prstGeom>
          <a:noFill/>
        </p:spPr>
        <p:txBody>
          <a:bodyPr wrap="square" rtlCol="0">
            <a:spAutoFit/>
          </a:bodyPr>
          <a:lstStyle/>
          <a:p>
            <a:r>
              <a:rPr lang="pl-PL" sz="3000" b="1" dirty="0"/>
              <a:t>3.</a:t>
            </a:r>
          </a:p>
        </p:txBody>
      </p:sp>
    </p:spTree>
    <p:extLst>
      <p:ext uri="{BB962C8B-B14F-4D97-AF65-F5344CB8AC3E}">
        <p14:creationId xmlns:p14="http://schemas.microsoft.com/office/powerpoint/2010/main" val="3007095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A4315-4CC6-4638-DB40-FF906EA14471}"/>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DBD792D7-ECEF-0549-A12D-AE70C99679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4692" y="164193"/>
            <a:ext cx="4332514" cy="1301654"/>
          </a:xfrm>
          <a:prstGeom prst="rect">
            <a:avLst/>
          </a:prstGeom>
        </p:spPr>
      </p:pic>
      <p:sp>
        <p:nvSpPr>
          <p:cNvPr id="6" name="TextBox 5">
            <a:extLst>
              <a:ext uri="{FF2B5EF4-FFF2-40B4-BE49-F238E27FC236}">
                <a16:creationId xmlns:a16="http://schemas.microsoft.com/office/drawing/2014/main" id="{A1EEAECC-CBA0-33C2-79A1-0482AEDBDBBA}"/>
              </a:ext>
            </a:extLst>
          </p:cNvPr>
          <p:cNvSpPr txBox="1"/>
          <p:nvPr/>
        </p:nvSpPr>
        <p:spPr>
          <a:xfrm>
            <a:off x="4087091" y="67618"/>
            <a:ext cx="7845020" cy="861774"/>
          </a:xfrm>
          <a:prstGeom prst="rect">
            <a:avLst/>
          </a:prstGeom>
          <a:noFill/>
        </p:spPr>
        <p:txBody>
          <a:bodyPr wrap="square">
            <a:spAutoFit/>
          </a:bodyPr>
          <a:lstStyle/>
          <a:p>
            <a:pPr lvl="0" algn="r">
              <a:defRPr/>
            </a:pPr>
            <a:r>
              <a:rPr lang="pl-PL" sz="2500" b="1" dirty="0">
                <a:solidFill>
                  <a:srgbClr val="0628BA"/>
                </a:solidFill>
              </a:rPr>
              <a:t>LEADING CROSS-BORDER TOURISM OFFERS – RECOMMENDATIONS</a:t>
            </a:r>
            <a:endParaRPr lang="lt-LT" sz="2500" b="1" dirty="0">
              <a:solidFill>
                <a:srgbClr val="0628BA"/>
              </a:solidFill>
            </a:endParaRPr>
          </a:p>
        </p:txBody>
      </p:sp>
      <p:graphicFrame>
        <p:nvGraphicFramePr>
          <p:cNvPr id="3" name="Tabela 2">
            <a:extLst>
              <a:ext uri="{FF2B5EF4-FFF2-40B4-BE49-F238E27FC236}">
                <a16:creationId xmlns:a16="http://schemas.microsoft.com/office/drawing/2014/main" id="{3250452E-7B5E-25A0-D08E-99630E968A61}"/>
              </a:ext>
            </a:extLst>
          </p:cNvPr>
          <p:cNvGraphicFramePr>
            <a:graphicFrameLocks noGrp="1"/>
          </p:cNvGraphicFramePr>
          <p:nvPr>
            <p:extLst>
              <p:ext uri="{D42A27DB-BD31-4B8C-83A1-F6EECF244321}">
                <p14:modId xmlns:p14="http://schemas.microsoft.com/office/powerpoint/2010/main" val="3551144086"/>
              </p:ext>
            </p:extLst>
          </p:nvPr>
        </p:nvGraphicFramePr>
        <p:xfrm>
          <a:off x="225713" y="1398155"/>
          <a:ext cx="11360727" cy="5476377"/>
        </p:xfrm>
        <a:graphic>
          <a:graphicData uri="http://schemas.openxmlformats.org/drawingml/2006/table">
            <a:tbl>
              <a:tblPr firstRow="1" firstCol="1" bandRow="1">
                <a:tableStyleId>{5C22544A-7EE6-4342-B048-85BDC9FD1C3A}</a:tableStyleId>
              </a:tblPr>
              <a:tblGrid>
                <a:gridCol w="393160">
                  <a:extLst>
                    <a:ext uri="{9D8B030D-6E8A-4147-A177-3AD203B41FA5}">
                      <a16:colId xmlns:a16="http://schemas.microsoft.com/office/drawing/2014/main" val="4139744349"/>
                    </a:ext>
                  </a:extLst>
                </a:gridCol>
                <a:gridCol w="2530150">
                  <a:extLst>
                    <a:ext uri="{9D8B030D-6E8A-4147-A177-3AD203B41FA5}">
                      <a16:colId xmlns:a16="http://schemas.microsoft.com/office/drawing/2014/main" val="987082712"/>
                    </a:ext>
                  </a:extLst>
                </a:gridCol>
                <a:gridCol w="5517392">
                  <a:extLst>
                    <a:ext uri="{9D8B030D-6E8A-4147-A177-3AD203B41FA5}">
                      <a16:colId xmlns:a16="http://schemas.microsoft.com/office/drawing/2014/main" val="2306534439"/>
                    </a:ext>
                  </a:extLst>
                </a:gridCol>
                <a:gridCol w="1211435">
                  <a:extLst>
                    <a:ext uri="{9D8B030D-6E8A-4147-A177-3AD203B41FA5}">
                      <a16:colId xmlns:a16="http://schemas.microsoft.com/office/drawing/2014/main" val="1992505008"/>
                    </a:ext>
                  </a:extLst>
                </a:gridCol>
                <a:gridCol w="949345">
                  <a:extLst>
                    <a:ext uri="{9D8B030D-6E8A-4147-A177-3AD203B41FA5}">
                      <a16:colId xmlns:a16="http://schemas.microsoft.com/office/drawing/2014/main" val="729241046"/>
                    </a:ext>
                  </a:extLst>
                </a:gridCol>
                <a:gridCol w="759245">
                  <a:extLst>
                    <a:ext uri="{9D8B030D-6E8A-4147-A177-3AD203B41FA5}">
                      <a16:colId xmlns:a16="http://schemas.microsoft.com/office/drawing/2014/main" val="274225129"/>
                    </a:ext>
                  </a:extLst>
                </a:gridCol>
              </a:tblGrid>
              <a:tr h="667141">
                <a:tc>
                  <a:txBody>
                    <a:bodyPr/>
                    <a:lstStyle/>
                    <a:p>
                      <a:pPr>
                        <a:buNone/>
                      </a:pPr>
                      <a:br>
                        <a:rPr lang="pl-PL" sz="1200" dirty="0">
                          <a:effectLst/>
                        </a:rPr>
                      </a:br>
                      <a:endParaRPr lang="pl-PL" sz="1200" dirty="0">
                        <a:effectLst/>
                      </a:endParaRPr>
                    </a:p>
                    <a:p>
                      <a:pPr algn="just">
                        <a:spcAft>
                          <a:spcPts val="1200"/>
                        </a:spcAft>
                        <a:buNone/>
                      </a:pPr>
                      <a:r>
                        <a:rPr lang="pl-PL" sz="1200" dirty="0">
                          <a:effectLst/>
                        </a:rPr>
                        <a:t>No.</a:t>
                      </a:r>
                      <a:endParaRPr lang="pl-PL"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800">
                          <a:effectLst/>
                        </a:rPr>
                        <a:t>Recommendation</a:t>
                      </a:r>
                      <a:endParaRPr lang="pl-PL" sz="8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a:effectLst/>
                        </a:rPr>
                        <a:t>Method of implementation</a:t>
                      </a:r>
                      <a:endParaRPr lang="pl-PL" sz="8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dirty="0">
                          <a:effectLst/>
                          <a:latin typeface="+mn-lt"/>
                        </a:rPr>
                        <a:t>Potential implementing entities</a:t>
                      </a:r>
                      <a:endParaRPr lang="pl-PL" sz="8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dirty="0">
                          <a:effectLst/>
                          <a:latin typeface="+mn-lt"/>
                        </a:rPr>
                        <a:t>Status</a:t>
                      </a:r>
                      <a:endParaRPr lang="pl-PL" sz="8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dirty="0" err="1">
                          <a:effectLst/>
                          <a:latin typeface="+mn-lt"/>
                          <a:ea typeface="Calibri" panose="020F0502020204030204" pitchFamily="34" charset="0"/>
                          <a:cs typeface="Arial" panose="020B0604020202020204" pitchFamily="34" charset="0"/>
                        </a:rPr>
                        <a:t>Implementation</a:t>
                      </a:r>
                      <a:r>
                        <a:rPr lang="pl-PL" sz="800" dirty="0">
                          <a:effectLst/>
                          <a:latin typeface="+mn-lt"/>
                          <a:ea typeface="Calibri" panose="020F0502020204030204" pitchFamily="34" charset="0"/>
                          <a:cs typeface="Arial" panose="020B0604020202020204" pitchFamily="34" charset="0"/>
                        </a:rPr>
                        <a:t> period</a:t>
                      </a:r>
                    </a:p>
                  </a:txBody>
                  <a:tcPr marL="68580" marR="68580" marT="0" marB="0"/>
                </a:tc>
                <a:extLst>
                  <a:ext uri="{0D108BD9-81ED-4DB2-BD59-A6C34878D82A}">
                    <a16:rowId xmlns:a16="http://schemas.microsoft.com/office/drawing/2014/main" val="2591932420"/>
                  </a:ext>
                </a:extLst>
              </a:tr>
              <a:tr h="2057016">
                <a:tc>
                  <a:txBody>
                    <a:bodyPr/>
                    <a:lstStyle/>
                    <a:p>
                      <a:pPr algn="l">
                        <a:spcAft>
                          <a:spcPts val="1200"/>
                        </a:spcAft>
                        <a:buNone/>
                      </a:pPr>
                      <a:r>
                        <a:rPr lang="pl-PL" sz="1200" dirty="0">
                          <a:effectLst/>
                        </a:rPr>
                        <a:t>1.</a:t>
                      </a:r>
                      <a:endParaRPr lang="pl-PL" sz="1200" dirty="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200" b="1" dirty="0">
                          <a:effectLst/>
                        </a:rPr>
                        <a:t>The </a:t>
                      </a:r>
                      <a:r>
                        <a:rPr lang="pl-PL" sz="1200" b="1" dirty="0" err="1">
                          <a:effectLst/>
                        </a:rPr>
                        <a:t>Interreg</a:t>
                      </a:r>
                      <a:r>
                        <a:rPr lang="pl-PL" sz="1200" b="1" dirty="0">
                          <a:effectLst/>
                        </a:rPr>
                        <a:t> programme should provide financial support to the most outstanding cross-border tourism projects that have already been implemented and can be revived after the sustainability period through refreshing, </a:t>
                      </a:r>
                      <a:r>
                        <a:rPr lang="pl-PL" sz="1200" b="1" dirty="0" err="1">
                          <a:effectLst/>
                        </a:rPr>
                        <a:t>clustering </a:t>
                      </a:r>
                      <a:r>
                        <a:rPr lang="pl-PL" sz="1200" b="1" dirty="0">
                          <a:effectLst/>
                        </a:rPr>
                        <a:t>and resuming promotion at the cross-border level, which will contribute to better capitalisation of the </a:t>
                      </a:r>
                      <a:r>
                        <a:rPr lang="pl-PL" sz="1200" b="1" dirty="0" err="1">
                          <a:effectLst/>
                        </a:rPr>
                        <a:t>Interreg</a:t>
                      </a:r>
                      <a:r>
                        <a:rPr lang="pl-PL" sz="1200" b="1" dirty="0">
                          <a:effectLst/>
                        </a:rPr>
                        <a:t> programme results.</a:t>
                      </a:r>
                    </a:p>
                    <a:p>
                      <a:pPr algn="l">
                        <a:spcAft>
                          <a:spcPts val="1200"/>
                        </a:spcAft>
                        <a:buNone/>
                      </a:pPr>
                      <a:endParaRPr lang="pl-PL" sz="1200" b="1" dirty="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400" b="1" dirty="0">
                          <a:solidFill>
                            <a:srgbClr val="0070C0"/>
                          </a:solidFill>
                          <a:effectLst/>
                        </a:rPr>
                        <a:t>1.  Strengthening the networking of cross-border project partners in order to </a:t>
                      </a:r>
                      <a:r>
                        <a:rPr lang="pl-PL" sz="1400" b="1" u="sng" dirty="0" err="1">
                          <a:solidFill>
                            <a:srgbClr val="0070C0"/>
                          </a:solidFill>
                          <a:effectLst/>
                        </a:rPr>
                        <a:t>create</a:t>
                      </a:r>
                      <a:r>
                        <a:rPr lang="pl-PL" sz="1400" b="1" u="sng" dirty="0">
                          <a:solidFill>
                            <a:srgbClr val="0070C0"/>
                          </a:solidFill>
                          <a:effectLst/>
                        </a:rPr>
                        <a:t> </a:t>
                      </a:r>
                      <a:r>
                        <a:rPr lang="pl-PL" sz="1400" b="1" u="sng" dirty="0" err="1">
                          <a:solidFill>
                            <a:srgbClr val="0070C0"/>
                          </a:solidFill>
                          <a:effectLst/>
                        </a:rPr>
                        <a:t>bundles</a:t>
                      </a:r>
                      <a:r>
                        <a:rPr lang="pl-PL" sz="1400" b="1" u="sng" dirty="0">
                          <a:solidFill>
                            <a:srgbClr val="0070C0"/>
                          </a:solidFill>
                          <a:effectLst/>
                        </a:rPr>
                        <a:t> </a:t>
                      </a:r>
                      <a:r>
                        <a:rPr lang="pl-PL" sz="1400" b="1" u="sng" dirty="0" err="1">
                          <a:solidFill>
                            <a:srgbClr val="0070C0"/>
                          </a:solidFill>
                          <a:effectLst/>
                        </a:rPr>
                        <a:t>or</a:t>
                      </a:r>
                      <a:r>
                        <a:rPr lang="pl-PL" sz="1400" b="1" u="sng" dirty="0">
                          <a:solidFill>
                            <a:srgbClr val="0070C0"/>
                          </a:solidFill>
                          <a:effectLst/>
                        </a:rPr>
                        <a:t> </a:t>
                      </a:r>
                      <a:r>
                        <a:rPr lang="pl-PL" sz="1400" b="1" u="sng" dirty="0" err="1">
                          <a:solidFill>
                            <a:srgbClr val="0070C0"/>
                          </a:solidFill>
                          <a:effectLst/>
                        </a:rPr>
                        <a:t>clusters</a:t>
                      </a:r>
                      <a:r>
                        <a:rPr lang="pl-PL" sz="1400" b="1" u="sng" dirty="0">
                          <a:solidFill>
                            <a:srgbClr val="0070C0"/>
                          </a:solidFill>
                          <a:effectLst/>
                        </a:rPr>
                        <a:t> of </a:t>
                      </a:r>
                      <a:r>
                        <a:rPr lang="pl-PL" sz="1400" b="1" u="sng" dirty="0" err="1">
                          <a:solidFill>
                            <a:srgbClr val="0070C0"/>
                          </a:solidFill>
                          <a:effectLst/>
                        </a:rPr>
                        <a:t>complementary</a:t>
                      </a:r>
                      <a:r>
                        <a:rPr lang="pl-PL" sz="1400" b="1" u="sng" dirty="0">
                          <a:solidFill>
                            <a:srgbClr val="0070C0"/>
                          </a:solidFill>
                          <a:effectLst/>
                        </a:rPr>
                        <a:t>, </a:t>
                      </a:r>
                      <a:r>
                        <a:rPr lang="pl-PL" sz="1400" b="1" u="sng" dirty="0" err="1">
                          <a:solidFill>
                            <a:srgbClr val="0070C0"/>
                          </a:solidFill>
                          <a:effectLst/>
                        </a:rPr>
                        <a:t>already</a:t>
                      </a:r>
                      <a:r>
                        <a:rPr lang="pl-PL" sz="1400" b="1" u="sng" dirty="0">
                          <a:solidFill>
                            <a:srgbClr val="0070C0"/>
                          </a:solidFill>
                          <a:effectLst/>
                        </a:rPr>
                        <a:t> </a:t>
                      </a:r>
                      <a:r>
                        <a:rPr lang="pl-PL" sz="1400" b="1" u="sng" dirty="0" err="1">
                          <a:solidFill>
                            <a:srgbClr val="0070C0"/>
                          </a:solidFill>
                          <a:effectLst/>
                        </a:rPr>
                        <a:t>existing</a:t>
                      </a:r>
                      <a:r>
                        <a:rPr lang="pl-PL" sz="1400" b="1" u="sng" dirty="0">
                          <a:solidFill>
                            <a:srgbClr val="0070C0"/>
                          </a:solidFill>
                          <a:effectLst/>
                        </a:rPr>
                        <a:t> cross-</a:t>
                      </a:r>
                      <a:r>
                        <a:rPr lang="pl-PL" sz="1400" b="1" u="sng" dirty="0" err="1">
                          <a:solidFill>
                            <a:srgbClr val="0070C0"/>
                          </a:solidFill>
                          <a:effectLst/>
                        </a:rPr>
                        <a:t>border</a:t>
                      </a:r>
                      <a:r>
                        <a:rPr lang="pl-PL" sz="1400" b="1" u="sng" dirty="0">
                          <a:solidFill>
                            <a:srgbClr val="0070C0"/>
                          </a:solidFill>
                          <a:effectLst/>
                        </a:rPr>
                        <a:t> tourism products and develop </a:t>
                      </a:r>
                      <a:r>
                        <a:rPr lang="pl-PL" sz="1400" b="1" u="sng" dirty="0" err="1">
                          <a:solidFill>
                            <a:srgbClr val="0070C0"/>
                          </a:solidFill>
                          <a:effectLst/>
                        </a:rPr>
                        <a:t>comprehensive</a:t>
                      </a:r>
                      <a:r>
                        <a:rPr lang="pl-PL" sz="1400" b="1" u="sng" dirty="0">
                          <a:solidFill>
                            <a:srgbClr val="0070C0"/>
                          </a:solidFill>
                          <a:effectLst/>
                        </a:rPr>
                        <a:t> </a:t>
                      </a:r>
                      <a:r>
                        <a:rPr lang="pl-PL" sz="1400" b="1" u="sng" dirty="0" err="1">
                          <a:solidFill>
                            <a:srgbClr val="0070C0"/>
                          </a:solidFill>
                          <a:effectLst/>
                        </a:rPr>
                        <a:t>tourism</a:t>
                      </a:r>
                      <a:r>
                        <a:rPr lang="pl-PL" sz="1400" b="1" u="sng" dirty="0">
                          <a:solidFill>
                            <a:srgbClr val="0070C0"/>
                          </a:solidFill>
                          <a:effectLst/>
                        </a:rPr>
                        <a:t> offers within the programme</a:t>
                      </a:r>
                      <a:r>
                        <a:rPr lang="pl-PL" sz="1400" b="1" dirty="0">
                          <a:solidFill>
                            <a:srgbClr val="0070C0"/>
                          </a:solidFill>
                          <a:effectLst/>
                        </a:rPr>
                        <a:t>.</a:t>
                      </a:r>
                    </a:p>
                    <a:p>
                      <a:pPr algn="l">
                        <a:spcAft>
                          <a:spcPts val="1200"/>
                        </a:spcAft>
                        <a:buNone/>
                      </a:pPr>
                      <a:r>
                        <a:rPr lang="pl-PL" sz="1400" b="1" dirty="0">
                          <a:solidFill>
                            <a:srgbClr val="0070C0"/>
                          </a:solidFill>
                          <a:effectLst/>
                        </a:rPr>
                        <a:t>2. Announcement of </a:t>
                      </a:r>
                      <a:r>
                        <a:rPr lang="pl-PL" sz="1400" b="1" u="sng" dirty="0" err="1">
                          <a:solidFill>
                            <a:srgbClr val="0070C0"/>
                          </a:solidFill>
                          <a:effectLst/>
                        </a:rPr>
                        <a:t>an</a:t>
                      </a:r>
                      <a:r>
                        <a:rPr lang="pl-PL" sz="1400" b="1" u="sng" dirty="0">
                          <a:solidFill>
                            <a:srgbClr val="0070C0"/>
                          </a:solidFill>
                          <a:effectLst/>
                        </a:rPr>
                        <a:t> </a:t>
                      </a:r>
                      <a:r>
                        <a:rPr lang="pl-PL" sz="1400" b="1" u="sng" dirty="0" err="1">
                          <a:solidFill>
                            <a:srgbClr val="0070C0"/>
                          </a:solidFill>
                          <a:effectLst/>
                        </a:rPr>
                        <a:t>additional</a:t>
                      </a:r>
                      <a:r>
                        <a:rPr lang="pl-PL" sz="1400" b="1" u="sng" dirty="0">
                          <a:solidFill>
                            <a:srgbClr val="0070C0"/>
                          </a:solidFill>
                          <a:effectLst/>
                        </a:rPr>
                        <a:t>, </a:t>
                      </a:r>
                      <a:r>
                        <a:rPr lang="pl-PL" sz="1400" b="1" u="sng" dirty="0" err="1">
                          <a:solidFill>
                            <a:srgbClr val="0070C0"/>
                          </a:solidFill>
                          <a:effectLst/>
                        </a:rPr>
                        <a:t>dedicated</a:t>
                      </a:r>
                      <a:r>
                        <a:rPr lang="pl-PL" sz="1400" b="1" u="sng" dirty="0">
                          <a:solidFill>
                            <a:srgbClr val="0070C0"/>
                          </a:solidFill>
                          <a:effectLst/>
                        </a:rPr>
                        <a:t> call for proposals under the </a:t>
                      </a:r>
                      <a:r>
                        <a:rPr lang="pl-PL" sz="1400" b="1" u="sng" dirty="0" err="1">
                          <a:solidFill>
                            <a:srgbClr val="0070C0"/>
                          </a:solidFill>
                          <a:effectLst/>
                        </a:rPr>
                        <a:t>Interreg</a:t>
                      </a:r>
                      <a:r>
                        <a:rPr lang="pl-PL" sz="1400" b="1" u="sng" dirty="0">
                          <a:solidFill>
                            <a:srgbClr val="0070C0"/>
                          </a:solidFill>
                          <a:effectLst/>
                        </a:rPr>
                        <a:t> programme for the implementation of information and promotion activities for the most valuable cross-border tourism projects that have already been completed</a:t>
                      </a:r>
                      <a:r>
                        <a:rPr lang="pl-PL" sz="1400" b="1" dirty="0">
                          <a:solidFill>
                            <a:srgbClr val="0070C0"/>
                          </a:solidFill>
                          <a:effectLst/>
                        </a:rPr>
                        <a:t>, in order to better capitalise on the results of the Programme.  </a:t>
                      </a:r>
                      <a:endParaRPr lang="pl-PL" sz="1400" b="1" dirty="0">
                        <a:solidFill>
                          <a:srgbClr val="0070C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200" dirty="0">
                          <a:solidFill>
                            <a:srgbClr val="0070C0"/>
                          </a:solidFill>
                          <a:effectLst/>
                        </a:rPr>
                        <a:t>1. and 2. Programme Managing Authority</a:t>
                      </a:r>
                    </a:p>
                    <a:p>
                      <a:pPr algn="l">
                        <a:spcAft>
                          <a:spcPts val="1200"/>
                        </a:spcAft>
                        <a:buNone/>
                      </a:pPr>
                      <a:r>
                        <a:rPr lang="pl-PL" sz="1200" dirty="0">
                          <a:solidFill>
                            <a:srgbClr val="0070C0"/>
                          </a:solidFill>
                          <a:effectLst/>
                        </a:rPr>
                        <a:t>National Programme Authority </a:t>
                      </a:r>
                      <a:br>
                        <a:rPr lang="pl-PL" sz="1200" dirty="0">
                          <a:solidFill>
                            <a:srgbClr val="0070C0"/>
                          </a:solidFill>
                          <a:effectLst/>
                        </a:rPr>
                      </a:br>
                      <a:br>
                        <a:rPr lang="pl-PL" sz="1200" dirty="0">
                          <a:solidFill>
                            <a:srgbClr val="0070C0"/>
                          </a:solidFill>
                          <a:effectLst/>
                        </a:rPr>
                      </a:br>
                      <a:r>
                        <a:rPr lang="pl-PL" sz="1200" dirty="0">
                          <a:solidFill>
                            <a:srgbClr val="0070C0"/>
                          </a:solidFill>
                          <a:effectLst/>
                        </a:rPr>
                        <a:t>2. Joint Technical Secretariat </a:t>
                      </a:r>
                      <a:br>
                        <a:rPr lang="pl-PL" sz="1200" dirty="0">
                          <a:solidFill>
                            <a:srgbClr val="0070C0"/>
                          </a:solidFill>
                          <a:effectLst/>
                        </a:rPr>
                      </a:br>
                      <a:endParaRPr lang="pl-PL" sz="1200" dirty="0">
                        <a:solidFill>
                          <a:srgbClr val="0070C0"/>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200">
                          <a:effectLst/>
                        </a:rPr>
                        <a:t>1 and 2 Operational </a:t>
                      </a:r>
                      <a:endParaRPr lang="pl-PL" sz="12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200">
                          <a:effectLst/>
                        </a:rPr>
                        <a:t>1. After 2027 </a:t>
                      </a:r>
                    </a:p>
                    <a:p>
                      <a:pPr algn="l">
                        <a:spcAft>
                          <a:spcPts val="1200"/>
                        </a:spcAft>
                        <a:buNone/>
                      </a:pPr>
                      <a:r>
                        <a:rPr lang="pl-PL" sz="1200">
                          <a:effectLst/>
                        </a:rPr>
                        <a:t>2. 2021–2027</a:t>
                      </a:r>
                    </a:p>
                    <a:p>
                      <a:pPr algn="l">
                        <a:spcAft>
                          <a:spcPts val="1200"/>
                        </a:spcAft>
                        <a:buNone/>
                      </a:pPr>
                      <a:r>
                        <a:rPr lang="pl-PL" sz="1200">
                          <a:effectLst/>
                        </a:rPr>
                        <a:t> </a:t>
                      </a:r>
                      <a:endParaRPr lang="pl-PL"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125975435"/>
                  </a:ext>
                </a:extLst>
              </a:tr>
              <a:tr h="2279396">
                <a:tc>
                  <a:txBody>
                    <a:bodyPr/>
                    <a:lstStyle/>
                    <a:p>
                      <a:pPr algn="l">
                        <a:spcAft>
                          <a:spcPts val="1200"/>
                        </a:spcAft>
                        <a:buNone/>
                      </a:pPr>
                      <a:r>
                        <a:rPr lang="pl-PL" sz="1200" dirty="0">
                          <a:effectLst/>
                        </a:rPr>
                        <a:t>2.</a:t>
                      </a:r>
                      <a:endParaRPr lang="pl-PL" sz="1200" dirty="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200" b="1" dirty="0">
                          <a:effectLst/>
                        </a:rPr>
                        <a:t>Inclusion of tasks related to the development of cross-border tourism offers in Lithuanian and Polish national, regional and local strategies and policies related to tourism development, including consideration of tourism concepts developed within the TCBFA (2021) and ensuring compliance with the strategy for the Baltic Sea region.  </a:t>
                      </a:r>
                      <a:endParaRPr lang="pl-PL" sz="1200" b="1" dirty="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400" b="1" dirty="0">
                          <a:solidFill>
                            <a:srgbClr val="0070C0"/>
                          </a:solidFill>
                          <a:effectLst/>
                        </a:rPr>
                        <a:t>1. Provide Lithuanian and Polish partners of cross-border tourism projects with information on the completed study and </a:t>
                      </a:r>
                      <a:r>
                        <a:rPr lang="pl-PL" sz="1400" b="1" u="sng" dirty="0">
                          <a:solidFill>
                            <a:srgbClr val="0070C0"/>
                          </a:solidFill>
                          <a:effectLst/>
                        </a:rPr>
                        <a:t>draw their attention to the need to take the study results into account when developing or updating tourism development strategies and policies.  </a:t>
                      </a:r>
                      <a:br>
                        <a:rPr lang="pl-PL" sz="1400" b="1" u="sng" dirty="0">
                          <a:solidFill>
                            <a:srgbClr val="0070C0"/>
                          </a:solidFill>
                          <a:effectLst/>
                        </a:rPr>
                      </a:br>
                      <a:br>
                        <a:rPr lang="pl-PL" sz="1400" b="1" dirty="0">
                          <a:solidFill>
                            <a:srgbClr val="0070C0"/>
                          </a:solidFill>
                          <a:effectLst/>
                        </a:rPr>
                      </a:br>
                      <a:r>
                        <a:rPr lang="pl-PL" sz="1400" b="1" dirty="0">
                          <a:solidFill>
                            <a:schemeClr val="tx1"/>
                          </a:solidFill>
                          <a:effectLst/>
                        </a:rPr>
                        <a:t>2. Implementation of cross-border spatial planning practices in neighbouring Lithuanian and Polish municipalities cooperating within the EGTC "Polish-Lithuanian Cross-Border Functional Area" and the EGTC "Nemunas". </a:t>
                      </a:r>
                      <a:endParaRPr lang="pl-PL" sz="1400" b="1"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200" dirty="0">
                          <a:solidFill>
                            <a:srgbClr val="0070C0"/>
                          </a:solidFill>
                          <a:effectLst/>
                        </a:rPr>
                        <a:t>1. Joint Technical Secretariat</a:t>
                      </a:r>
                    </a:p>
                    <a:p>
                      <a:pPr algn="l">
                        <a:spcAft>
                          <a:spcPts val="1200"/>
                        </a:spcAft>
                        <a:buNone/>
                      </a:pPr>
                      <a:r>
                        <a:rPr lang="pl-PL" sz="1200" dirty="0">
                          <a:effectLst/>
                        </a:rPr>
                        <a:t>2. EGTC: "Polish-Lithuanian Cross-Border Functional Area" </a:t>
                      </a:r>
                      <a:br>
                        <a:rPr lang="pl-PL" sz="1200" dirty="0">
                          <a:effectLst/>
                        </a:rPr>
                      </a:br>
                      <a:r>
                        <a:rPr lang="pl-PL" sz="1200" dirty="0">
                          <a:effectLst/>
                        </a:rPr>
                        <a:t>EGTC "Nemunas"</a:t>
                      </a:r>
                      <a:endParaRPr lang="pl-PL" sz="1200" dirty="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200" dirty="0">
                          <a:effectLst/>
                        </a:rPr>
                        <a:t>1 and 2</a:t>
                      </a:r>
                      <a:br>
                        <a:rPr lang="pl-PL" sz="1200" dirty="0">
                          <a:effectLst/>
                        </a:rPr>
                      </a:br>
                      <a:r>
                        <a:rPr lang="pl-PL" sz="1200" dirty="0">
                          <a:effectLst/>
                        </a:rPr>
                        <a:t>Strategic</a:t>
                      </a:r>
                      <a:endParaRPr lang="pl-PL" sz="1200" dirty="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200" dirty="0">
                          <a:effectLst/>
                        </a:rPr>
                        <a:t>1 and 2</a:t>
                      </a:r>
                      <a:br>
                        <a:rPr lang="pl-PL" sz="1200" dirty="0">
                          <a:effectLst/>
                        </a:rPr>
                      </a:br>
                      <a:r>
                        <a:rPr lang="pl-PL" sz="1200" dirty="0">
                          <a:effectLst/>
                        </a:rPr>
                        <a:t>2021</a:t>
                      </a:r>
                      <a:endParaRPr lang="pl-PL" sz="1200" dirty="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52080833"/>
                  </a:ext>
                </a:extLst>
              </a:tr>
            </a:tbl>
          </a:graphicData>
        </a:graphic>
      </p:graphicFrame>
    </p:spTree>
    <p:extLst>
      <p:ext uri="{BB962C8B-B14F-4D97-AF65-F5344CB8AC3E}">
        <p14:creationId xmlns:p14="http://schemas.microsoft.com/office/powerpoint/2010/main" val="4164450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2E255-40FB-9732-CB06-F0E714425F0C}"/>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9B59C865-A44F-5E22-AEB9-A747FC9ABD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842" y="0"/>
            <a:ext cx="2656608" cy="798148"/>
          </a:xfrm>
          <a:prstGeom prst="rect">
            <a:avLst/>
          </a:prstGeom>
        </p:spPr>
      </p:pic>
      <p:sp>
        <p:nvSpPr>
          <p:cNvPr id="6" name="TextBox 5">
            <a:extLst>
              <a:ext uri="{FF2B5EF4-FFF2-40B4-BE49-F238E27FC236}">
                <a16:creationId xmlns:a16="http://schemas.microsoft.com/office/drawing/2014/main" id="{F1A6E7FC-8725-DDB3-D580-214A6A22CA2C}"/>
              </a:ext>
            </a:extLst>
          </p:cNvPr>
          <p:cNvSpPr txBox="1"/>
          <p:nvPr/>
        </p:nvSpPr>
        <p:spPr>
          <a:xfrm>
            <a:off x="4087091" y="67618"/>
            <a:ext cx="7845020" cy="861774"/>
          </a:xfrm>
          <a:prstGeom prst="rect">
            <a:avLst/>
          </a:prstGeom>
          <a:noFill/>
        </p:spPr>
        <p:txBody>
          <a:bodyPr wrap="square">
            <a:spAutoFit/>
          </a:bodyPr>
          <a:lstStyle/>
          <a:p>
            <a:pPr lvl="0" algn="r">
              <a:defRPr/>
            </a:pPr>
            <a:r>
              <a:rPr lang="pl-PL" sz="2500" b="1" dirty="0">
                <a:solidFill>
                  <a:srgbClr val="0628BA"/>
                </a:solidFill>
              </a:rPr>
              <a:t>LEADING CROSS-BORDER TOURISM OFFERS – RECOMMENDATIONS</a:t>
            </a:r>
            <a:endParaRPr lang="lt-LT" sz="2500" b="1" dirty="0">
              <a:solidFill>
                <a:srgbClr val="0628BA"/>
              </a:solidFill>
            </a:endParaRPr>
          </a:p>
        </p:txBody>
      </p:sp>
      <p:graphicFrame>
        <p:nvGraphicFramePr>
          <p:cNvPr id="3" name="Tabela 2">
            <a:extLst>
              <a:ext uri="{FF2B5EF4-FFF2-40B4-BE49-F238E27FC236}">
                <a16:creationId xmlns:a16="http://schemas.microsoft.com/office/drawing/2014/main" id="{234598C6-14A3-89AC-DF03-537F77F4C189}"/>
              </a:ext>
            </a:extLst>
          </p:cNvPr>
          <p:cNvGraphicFramePr>
            <a:graphicFrameLocks noGrp="1"/>
          </p:cNvGraphicFramePr>
          <p:nvPr>
            <p:extLst>
              <p:ext uri="{D42A27DB-BD31-4B8C-83A1-F6EECF244321}">
                <p14:modId xmlns:p14="http://schemas.microsoft.com/office/powerpoint/2010/main" val="1380611994"/>
              </p:ext>
            </p:extLst>
          </p:nvPr>
        </p:nvGraphicFramePr>
        <p:xfrm>
          <a:off x="99011" y="929392"/>
          <a:ext cx="11747317" cy="5759189"/>
        </p:xfrm>
        <a:graphic>
          <a:graphicData uri="http://schemas.openxmlformats.org/drawingml/2006/table">
            <a:tbl>
              <a:tblPr firstRow="1" firstCol="1" bandRow="1">
                <a:tableStyleId>{5C22544A-7EE6-4342-B048-85BDC9FD1C3A}</a:tableStyleId>
              </a:tblPr>
              <a:tblGrid>
                <a:gridCol w="297035">
                  <a:extLst>
                    <a:ext uri="{9D8B030D-6E8A-4147-A177-3AD203B41FA5}">
                      <a16:colId xmlns:a16="http://schemas.microsoft.com/office/drawing/2014/main" val="4139744349"/>
                    </a:ext>
                  </a:extLst>
                </a:gridCol>
                <a:gridCol w="3121773">
                  <a:extLst>
                    <a:ext uri="{9D8B030D-6E8A-4147-A177-3AD203B41FA5}">
                      <a16:colId xmlns:a16="http://schemas.microsoft.com/office/drawing/2014/main" val="987082712"/>
                    </a:ext>
                  </a:extLst>
                </a:gridCol>
                <a:gridCol w="5759905">
                  <a:extLst>
                    <a:ext uri="{9D8B030D-6E8A-4147-A177-3AD203B41FA5}">
                      <a16:colId xmlns:a16="http://schemas.microsoft.com/office/drawing/2014/main" val="2306534439"/>
                    </a:ext>
                  </a:extLst>
                </a:gridCol>
                <a:gridCol w="1127869">
                  <a:extLst>
                    <a:ext uri="{9D8B030D-6E8A-4147-A177-3AD203B41FA5}">
                      <a16:colId xmlns:a16="http://schemas.microsoft.com/office/drawing/2014/main" val="1992505008"/>
                    </a:ext>
                  </a:extLst>
                </a:gridCol>
                <a:gridCol w="767659">
                  <a:extLst>
                    <a:ext uri="{9D8B030D-6E8A-4147-A177-3AD203B41FA5}">
                      <a16:colId xmlns:a16="http://schemas.microsoft.com/office/drawing/2014/main" val="729241046"/>
                    </a:ext>
                  </a:extLst>
                </a:gridCol>
                <a:gridCol w="673076">
                  <a:extLst>
                    <a:ext uri="{9D8B030D-6E8A-4147-A177-3AD203B41FA5}">
                      <a16:colId xmlns:a16="http://schemas.microsoft.com/office/drawing/2014/main" val="274225129"/>
                    </a:ext>
                  </a:extLst>
                </a:gridCol>
              </a:tblGrid>
              <a:tr h="715858">
                <a:tc>
                  <a:txBody>
                    <a:bodyPr/>
                    <a:lstStyle/>
                    <a:p>
                      <a:pPr>
                        <a:buNone/>
                      </a:pPr>
                      <a:br>
                        <a:rPr lang="pl-PL" sz="1200" dirty="0">
                          <a:effectLst/>
                        </a:rPr>
                      </a:br>
                      <a:endParaRPr lang="pl-PL" sz="1200" dirty="0">
                        <a:effectLst/>
                      </a:endParaRPr>
                    </a:p>
                    <a:p>
                      <a:pPr algn="just">
                        <a:spcAft>
                          <a:spcPts val="1200"/>
                        </a:spcAft>
                        <a:buNone/>
                      </a:pPr>
                      <a:r>
                        <a:rPr lang="pl-PL" sz="1200" dirty="0">
                          <a:effectLst/>
                        </a:rPr>
                        <a:t>No.</a:t>
                      </a:r>
                      <a:endParaRPr lang="pl-PL"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800" dirty="0">
                          <a:effectLst/>
                        </a:rPr>
                        <a:t>Recommendation</a:t>
                      </a:r>
                      <a:endParaRPr lang="pl-PL" sz="800" dirty="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a:effectLst/>
                        </a:rPr>
                        <a:t>Method of implementation</a:t>
                      </a:r>
                      <a:endParaRPr lang="pl-PL" sz="8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dirty="0">
                          <a:effectLst/>
                          <a:latin typeface="+mn-lt"/>
                        </a:rPr>
                        <a:t>Potential implementing entities</a:t>
                      </a:r>
                      <a:endParaRPr lang="pl-PL" sz="8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dirty="0">
                          <a:effectLst/>
                          <a:latin typeface="+mn-lt"/>
                        </a:rPr>
                        <a:t>Status</a:t>
                      </a:r>
                      <a:endParaRPr lang="pl-PL" sz="8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dirty="0" err="1">
                          <a:effectLst/>
                          <a:latin typeface="+mn-lt"/>
                          <a:ea typeface="Calibri" panose="020F0502020204030204" pitchFamily="34" charset="0"/>
                          <a:cs typeface="Arial" panose="020B0604020202020204" pitchFamily="34" charset="0"/>
                        </a:rPr>
                        <a:t>Implementation</a:t>
                      </a:r>
                      <a:r>
                        <a:rPr lang="pl-PL" sz="800" dirty="0">
                          <a:effectLst/>
                          <a:latin typeface="+mn-lt"/>
                          <a:ea typeface="Calibri" panose="020F0502020204030204" pitchFamily="34" charset="0"/>
                          <a:cs typeface="Arial" panose="020B0604020202020204" pitchFamily="34" charset="0"/>
                        </a:rPr>
                        <a:t> period</a:t>
                      </a:r>
                    </a:p>
                  </a:txBody>
                  <a:tcPr marL="68580" marR="68580" marT="0" marB="0"/>
                </a:tc>
                <a:extLst>
                  <a:ext uri="{0D108BD9-81ED-4DB2-BD59-A6C34878D82A}">
                    <a16:rowId xmlns:a16="http://schemas.microsoft.com/office/drawing/2014/main" val="2591932420"/>
                  </a:ext>
                </a:extLst>
              </a:tr>
              <a:tr h="2313092">
                <a:tc>
                  <a:txBody>
                    <a:bodyPr/>
                    <a:lstStyle/>
                    <a:p>
                      <a:pPr algn="l">
                        <a:spcAft>
                          <a:spcPts val="1200"/>
                        </a:spcAft>
                        <a:buNone/>
                      </a:pPr>
                      <a:r>
                        <a:rPr lang="pl-PL" sz="1200" dirty="0">
                          <a:effectLst/>
                          <a:latin typeface="Times New Roman" panose="02020603050405020304" pitchFamily="18" charset="0"/>
                          <a:ea typeface="Calibri" panose="020F0502020204030204" pitchFamily="34" charset="0"/>
                          <a:cs typeface="Arial" panose="020B0604020202020204" pitchFamily="34" charset="0"/>
                        </a:rPr>
                        <a:t>3.</a:t>
                      </a:r>
                    </a:p>
                  </a:txBody>
                  <a:tcPr marL="68580" marR="68580" marT="0" marB="0"/>
                </a:tc>
                <a:tc>
                  <a:txBody>
                    <a:bodyPr/>
                    <a:lstStyle/>
                    <a:p>
                      <a:pPr algn="l">
                        <a:spcAft>
                          <a:spcPts val="1200"/>
                        </a:spcAft>
                        <a:buNone/>
                      </a:pPr>
                      <a:r>
                        <a:rPr lang="pl-PL" sz="1200" b="1" dirty="0">
                          <a:solidFill>
                            <a:schemeClr val="tx1"/>
                          </a:solidFill>
                          <a:effectLst/>
                          <a:latin typeface="+mn-lt"/>
                          <a:ea typeface="Calibri" panose="020F0502020204030204" pitchFamily="34" charset="0"/>
                          <a:cs typeface="Arial" panose="020B0604020202020204" pitchFamily="34" charset="0"/>
                        </a:rPr>
                        <a:t>Raising awareness among project partnerships about future leading areas of cross-border tourism offers and strategic investment directions that can be supported under the </a:t>
                      </a:r>
                      <a:r>
                        <a:rPr lang="pl-PL" sz="1200" b="1" dirty="0" err="1">
                          <a:solidFill>
                            <a:schemeClr val="tx1"/>
                          </a:solidFill>
                          <a:effectLst/>
                          <a:latin typeface="+mn-lt"/>
                          <a:ea typeface="Calibri" panose="020F0502020204030204" pitchFamily="34" charset="0"/>
                          <a:cs typeface="Arial" panose="020B0604020202020204" pitchFamily="34" charset="0"/>
                        </a:rPr>
                        <a:t>Interreg</a:t>
                      </a:r>
                      <a:r>
                        <a:rPr lang="pl-PL" sz="1200" b="1" dirty="0">
                          <a:solidFill>
                            <a:schemeClr val="tx1"/>
                          </a:solidFill>
                          <a:effectLst/>
                          <a:latin typeface="+mn-lt"/>
                          <a:ea typeface="Calibri" panose="020F0502020204030204" pitchFamily="34" charset="0"/>
                          <a:cs typeface="Arial" panose="020B0604020202020204" pitchFamily="34" charset="0"/>
                        </a:rPr>
                        <a:t> programme, as well as the scope of projects that individual partnerships will submit to the </a:t>
                      </a:r>
                      <a:r>
                        <a:rPr lang="pl-PL" sz="1200" b="1" dirty="0" err="1">
                          <a:solidFill>
                            <a:schemeClr val="tx1"/>
                          </a:solidFill>
                          <a:effectLst/>
                          <a:latin typeface="+mn-lt"/>
                          <a:ea typeface="Calibri" panose="020F0502020204030204" pitchFamily="34" charset="0"/>
                          <a:cs typeface="Arial" panose="020B0604020202020204" pitchFamily="34" charset="0"/>
                        </a:rPr>
                        <a:t>Interreg</a:t>
                      </a:r>
                      <a:r>
                        <a:rPr lang="pl-PL" sz="1200" b="1" dirty="0">
                          <a:solidFill>
                            <a:schemeClr val="tx1"/>
                          </a:solidFill>
                          <a:effectLst/>
                          <a:latin typeface="+mn-lt"/>
                          <a:ea typeface="Calibri" panose="020F0502020204030204" pitchFamily="34" charset="0"/>
                          <a:cs typeface="Arial" panose="020B0604020202020204" pitchFamily="34" charset="0"/>
                        </a:rPr>
                        <a:t> programme in order to avoid duplication and multiplication of similar projects and to strengthen networking at the initial stage of project implementation.</a:t>
                      </a:r>
                      <a:endParaRPr lang="pl-PL" sz="1200" dirty="0">
                        <a:solidFill>
                          <a:schemeClr val="tx1"/>
                        </a:solidFill>
                        <a:effectLst/>
                        <a:latin typeface="+mn-lt"/>
                        <a:ea typeface="Calibri" panose="020F0502020204030204" pitchFamily="34" charset="0"/>
                        <a:cs typeface="Arial" panose="020B0604020202020204" pitchFamily="34" charset="0"/>
                      </a:endParaRPr>
                    </a:p>
                  </a:txBody>
                  <a:tcPr marL="68580" marR="68580" marT="0" marB="0"/>
                </a:tc>
                <a:tc>
                  <a:txBody>
                    <a:bodyPr/>
                    <a:lstStyle/>
                    <a:p>
                      <a:pPr marL="0" indent="0" algn="l">
                        <a:spcAft>
                          <a:spcPts val="1200"/>
                        </a:spcAft>
                        <a:buNone/>
                      </a:pPr>
                      <a:r>
                        <a:rPr lang="pl-PL" sz="1400" b="1" dirty="0">
                          <a:solidFill>
                            <a:srgbClr val="0070C0"/>
                          </a:solidFill>
                          <a:effectLst/>
                          <a:latin typeface="+mn-lt"/>
                          <a:ea typeface="Calibri" panose="020F0502020204030204" pitchFamily="34" charset="0"/>
                          <a:cs typeface="Arial" panose="020B0604020202020204" pitchFamily="34" charset="0"/>
                        </a:rPr>
                        <a:t>1. </a:t>
                      </a:r>
                      <a:r>
                        <a:rPr lang="pl-PL" sz="1400" b="1" dirty="0" err="1">
                          <a:solidFill>
                            <a:srgbClr val="0070C0"/>
                          </a:solidFill>
                          <a:effectLst/>
                          <a:latin typeface="+mn-lt"/>
                          <a:ea typeface="Calibri" panose="020F0502020204030204" pitchFamily="34" charset="0"/>
                          <a:cs typeface="Arial" panose="020B0604020202020204" pitchFamily="34" charset="0"/>
                        </a:rPr>
                        <a:t>Including</a:t>
                      </a:r>
                      <a:r>
                        <a:rPr lang="pl-PL" sz="1400" b="1" dirty="0">
                          <a:solidFill>
                            <a:srgbClr val="0070C0"/>
                          </a:solidFill>
                          <a:effectLst/>
                          <a:latin typeface="+mn-lt"/>
                          <a:ea typeface="Calibri" panose="020F0502020204030204" pitchFamily="34" charset="0"/>
                          <a:cs typeface="Arial" panose="020B0604020202020204" pitchFamily="34" charset="0"/>
                        </a:rPr>
                        <a:t> in programmes of meetings, e.g. training sessions for applicants for cross-border tourism projects:</a:t>
                      </a:r>
                      <a:br>
                        <a:rPr lang="pl-PL" sz="1400" b="1" dirty="0">
                          <a:solidFill>
                            <a:srgbClr val="0070C0"/>
                          </a:solidFill>
                          <a:effectLst/>
                          <a:latin typeface="+mn-lt"/>
                          <a:ea typeface="Calibri" panose="020F0502020204030204" pitchFamily="34" charset="0"/>
                          <a:cs typeface="Arial" panose="020B0604020202020204" pitchFamily="34" charset="0"/>
                        </a:rPr>
                      </a:br>
                      <a:r>
                        <a:rPr lang="pl-PL" sz="1400" b="1" dirty="0">
                          <a:solidFill>
                            <a:srgbClr val="0070C0"/>
                          </a:solidFill>
                          <a:effectLst/>
                          <a:latin typeface="+mn-lt"/>
                          <a:ea typeface="Calibri" panose="020F0502020204030204" pitchFamily="34" charset="0"/>
                          <a:cs typeface="Arial" panose="020B0604020202020204" pitchFamily="34" charset="0"/>
                        </a:rPr>
                        <a:t>— </a:t>
                      </a:r>
                      <a:r>
                        <a:rPr lang="pl-PL" sz="1400" b="1" u="sng" dirty="0">
                          <a:solidFill>
                            <a:srgbClr val="0070C0"/>
                          </a:solidFill>
                          <a:effectLst/>
                          <a:latin typeface="+mn-lt"/>
                          <a:ea typeface="Calibri" panose="020F0502020204030204" pitchFamily="34" charset="0"/>
                          <a:cs typeface="Arial" panose="020B0604020202020204" pitchFamily="34" charset="0"/>
                        </a:rPr>
                        <a:t>recommendations on the leading directions for the development </a:t>
                      </a:r>
                      <a:br>
                        <a:rPr lang="pl-PL" sz="1400" b="1" u="sng" dirty="0">
                          <a:solidFill>
                            <a:srgbClr val="0070C0"/>
                          </a:solidFill>
                          <a:effectLst/>
                          <a:latin typeface="+mn-lt"/>
                          <a:ea typeface="Calibri" panose="020F0502020204030204" pitchFamily="34" charset="0"/>
                          <a:cs typeface="Arial" panose="020B0604020202020204" pitchFamily="34" charset="0"/>
                        </a:rPr>
                      </a:br>
                      <a:r>
                        <a:rPr lang="pl-PL" sz="1400" b="1" u="sng" dirty="0">
                          <a:solidFill>
                            <a:srgbClr val="0070C0"/>
                          </a:solidFill>
                          <a:effectLst/>
                          <a:latin typeface="+mn-lt"/>
                          <a:ea typeface="Calibri" panose="020F0502020204030204" pitchFamily="34" charset="0"/>
                          <a:cs typeface="Arial" panose="020B0604020202020204" pitchFamily="34" charset="0"/>
                        </a:rPr>
                        <a:t>of cross-border tourism offers and priority strategic investment directions that will be supported primarily under the </a:t>
                      </a:r>
                      <a:r>
                        <a:rPr lang="pl-PL" sz="1400" b="1" u="sng" dirty="0" err="1">
                          <a:solidFill>
                            <a:srgbClr val="0070C0"/>
                          </a:solidFill>
                          <a:effectLst/>
                          <a:latin typeface="+mn-lt"/>
                          <a:ea typeface="Calibri" panose="020F0502020204030204" pitchFamily="34" charset="0"/>
                          <a:cs typeface="Arial" panose="020B0604020202020204" pitchFamily="34" charset="0"/>
                        </a:rPr>
                        <a:t>Interreg</a:t>
                      </a:r>
                      <a:r>
                        <a:rPr lang="pl-PL" sz="1400" b="1" u="sng" dirty="0">
                          <a:solidFill>
                            <a:srgbClr val="0070C0"/>
                          </a:solidFill>
                          <a:effectLst/>
                          <a:latin typeface="+mn-lt"/>
                          <a:ea typeface="Calibri" panose="020F0502020204030204" pitchFamily="34" charset="0"/>
                          <a:cs typeface="Arial" panose="020B0604020202020204" pitchFamily="34" charset="0"/>
                        </a:rPr>
                        <a:t> programme</a:t>
                      </a:r>
                      <a:r>
                        <a:rPr lang="pl-PL" sz="1400" b="1" dirty="0">
                          <a:solidFill>
                            <a:srgbClr val="0070C0"/>
                          </a:solidFill>
                          <a:effectLst/>
                          <a:latin typeface="+mn-lt"/>
                          <a:ea typeface="Calibri" panose="020F0502020204030204" pitchFamily="34" charset="0"/>
                          <a:cs typeface="Arial" panose="020B0604020202020204" pitchFamily="34" charset="0"/>
                        </a:rPr>
                        <a:t>;</a:t>
                      </a:r>
                      <a:br>
                        <a:rPr lang="pl-PL" sz="1400" b="1" dirty="0">
                          <a:solidFill>
                            <a:srgbClr val="0070C0"/>
                          </a:solidFill>
                          <a:effectLst/>
                          <a:latin typeface="+mn-lt"/>
                          <a:ea typeface="Calibri" panose="020F0502020204030204" pitchFamily="34" charset="0"/>
                          <a:cs typeface="Arial" panose="020B0604020202020204" pitchFamily="34" charset="0"/>
                        </a:rPr>
                      </a:br>
                      <a:r>
                        <a:rPr lang="pl-PL" sz="1400" b="1" dirty="0">
                          <a:solidFill>
                            <a:srgbClr val="0070C0"/>
                          </a:solidFill>
                          <a:effectLst/>
                          <a:latin typeface="+mn-lt"/>
                          <a:ea typeface="Calibri" panose="020F0502020204030204" pitchFamily="34" charset="0"/>
                          <a:cs typeface="Arial" panose="020B0604020202020204" pitchFamily="34" charset="0"/>
                        </a:rPr>
                        <a:t>— </a:t>
                      </a:r>
                      <a:r>
                        <a:rPr lang="pl-PL" sz="1400" b="1" u="sng" dirty="0">
                          <a:solidFill>
                            <a:srgbClr val="0070C0"/>
                          </a:solidFill>
                          <a:effectLst/>
                          <a:latin typeface="+mn-lt"/>
                          <a:ea typeface="Calibri" panose="020F0502020204030204" pitchFamily="34" charset="0"/>
                          <a:cs typeface="Arial" panose="020B0604020202020204" pitchFamily="34" charset="0"/>
                        </a:rPr>
                        <a:t>motivation for applicants to share information on the </a:t>
                      </a:r>
                      <a:r>
                        <a:rPr lang="pl-PL" sz="1400" b="1" u="sng" dirty="0" err="1">
                          <a:solidFill>
                            <a:srgbClr val="0070C0"/>
                          </a:solidFill>
                          <a:effectLst/>
                          <a:latin typeface="+mn-lt"/>
                          <a:ea typeface="Calibri" panose="020F0502020204030204" pitchFamily="34" charset="0"/>
                          <a:cs typeface="Arial" panose="020B0604020202020204" pitchFamily="34" charset="0"/>
                        </a:rPr>
                        <a:t>scope</a:t>
                      </a:r>
                      <a:r>
                        <a:rPr lang="pl-PL" sz="1400" b="1" u="sng" dirty="0">
                          <a:solidFill>
                            <a:srgbClr val="0070C0"/>
                          </a:solidFill>
                          <a:effectLst/>
                          <a:latin typeface="+mn-lt"/>
                          <a:ea typeface="Calibri" panose="020F0502020204030204" pitchFamily="34" charset="0"/>
                          <a:cs typeface="Arial" panose="020B0604020202020204" pitchFamily="34" charset="0"/>
                        </a:rPr>
                        <a:t> </a:t>
                      </a:r>
                      <a:br>
                        <a:rPr lang="pl-PL" sz="1400" b="1" u="sng" dirty="0">
                          <a:solidFill>
                            <a:srgbClr val="0070C0"/>
                          </a:solidFill>
                          <a:effectLst/>
                          <a:latin typeface="+mn-lt"/>
                          <a:ea typeface="Calibri" panose="020F0502020204030204" pitchFamily="34" charset="0"/>
                          <a:cs typeface="Arial" panose="020B0604020202020204" pitchFamily="34" charset="0"/>
                        </a:rPr>
                      </a:br>
                      <a:r>
                        <a:rPr lang="pl-PL" sz="1400" b="1" u="sng" dirty="0">
                          <a:solidFill>
                            <a:srgbClr val="0070C0"/>
                          </a:solidFill>
                          <a:effectLst/>
                          <a:latin typeface="+mn-lt"/>
                          <a:ea typeface="Calibri" panose="020F0502020204030204" pitchFamily="34" charset="0"/>
                          <a:cs typeface="Arial" panose="020B0604020202020204" pitchFamily="34" charset="0"/>
                        </a:rPr>
                        <a:t>of planned cross-border projects in order to avoid duplication and multiplication of projects and to strengthen networking at the initial stage of project implementation.</a:t>
                      </a:r>
                    </a:p>
                  </a:txBody>
                  <a:tcPr marL="68580" marR="68580" marT="0" marB="0"/>
                </a:tc>
                <a:tc>
                  <a:txBody>
                    <a:bodyPr/>
                    <a:lstStyle/>
                    <a:p>
                      <a:pPr algn="l">
                        <a:spcAft>
                          <a:spcPts val="1200"/>
                        </a:spcAft>
                        <a:buNone/>
                      </a:pPr>
                      <a:r>
                        <a:rPr lang="pl-PL" sz="1200" dirty="0">
                          <a:solidFill>
                            <a:srgbClr val="0070C0"/>
                          </a:solidFill>
                          <a:effectLst/>
                        </a:rPr>
                        <a:t>2. Joint Technical Secretariat </a:t>
                      </a:r>
                      <a:br>
                        <a:rPr lang="pl-PL" sz="1200" b="1" dirty="0">
                          <a:solidFill>
                            <a:srgbClr val="0070C0"/>
                          </a:solidFill>
                          <a:effectLst/>
                          <a:latin typeface="+mn-lt"/>
                          <a:ea typeface="Calibri" panose="020F0502020204030204" pitchFamily="34" charset="0"/>
                          <a:cs typeface="Arial" panose="020B0604020202020204" pitchFamily="34" charset="0"/>
                        </a:rPr>
                      </a:br>
                      <a:endParaRPr lang="pl-PL" sz="1200" dirty="0">
                        <a:solidFill>
                          <a:srgbClr val="0070C0"/>
                        </a:solidFill>
                        <a:effectLst/>
                        <a:latin typeface="+mn-lt"/>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200" b="0" dirty="0">
                          <a:solidFill>
                            <a:schemeClr val="tx1"/>
                          </a:solidFill>
                          <a:effectLst/>
                          <a:latin typeface="+mn-lt"/>
                          <a:ea typeface="Calibri" panose="020F0502020204030204" pitchFamily="34" charset="0"/>
                          <a:cs typeface="Arial" panose="020B0604020202020204" pitchFamily="34" charset="0"/>
                        </a:rPr>
                        <a:t>1. Strategic </a:t>
                      </a:r>
                    </a:p>
                  </a:txBody>
                  <a:tcPr marL="68580" marR="68580" marT="0" marB="0"/>
                </a:tc>
                <a:tc>
                  <a:txBody>
                    <a:bodyPr/>
                    <a:lstStyle/>
                    <a:p>
                      <a:pPr algn="l">
                        <a:spcAft>
                          <a:spcPts val="1200"/>
                        </a:spcAft>
                        <a:buNone/>
                      </a:pPr>
                      <a:r>
                        <a:rPr lang="pl-PL" sz="1200" b="0" dirty="0">
                          <a:solidFill>
                            <a:schemeClr val="tx1"/>
                          </a:solidFill>
                          <a:effectLst/>
                          <a:latin typeface="+mn-lt"/>
                          <a:ea typeface="Calibri" panose="020F0502020204030204" pitchFamily="34" charset="0"/>
                          <a:cs typeface="Arial" panose="020B0604020202020204" pitchFamily="34" charset="0"/>
                        </a:rPr>
                        <a:t>1. After 2027</a:t>
                      </a:r>
                    </a:p>
                  </a:txBody>
                  <a:tcPr marL="68580" marR="68580" marT="0" marB="0"/>
                </a:tc>
                <a:extLst>
                  <a:ext uri="{0D108BD9-81ED-4DB2-BD59-A6C34878D82A}">
                    <a16:rowId xmlns:a16="http://schemas.microsoft.com/office/drawing/2014/main" val="4125975435"/>
                  </a:ext>
                </a:extLst>
              </a:tr>
              <a:tr h="2714577">
                <a:tc>
                  <a:txBody>
                    <a:bodyPr/>
                    <a:lstStyle/>
                    <a:p>
                      <a:pPr algn="l">
                        <a:spcAft>
                          <a:spcPts val="1200"/>
                        </a:spcAft>
                        <a:buNone/>
                      </a:pPr>
                      <a:r>
                        <a:rPr lang="pl-PL" sz="1200" dirty="0">
                          <a:effectLst/>
                          <a:latin typeface="Times New Roman" panose="02020603050405020304" pitchFamily="18" charset="0"/>
                          <a:ea typeface="Calibri" panose="020F0502020204030204" pitchFamily="34" charset="0"/>
                          <a:cs typeface="Arial" panose="020B0604020202020204" pitchFamily="34" charset="0"/>
                        </a:rPr>
                        <a:t>4.</a:t>
                      </a:r>
                    </a:p>
                  </a:txBody>
                  <a:tcPr marL="68580" marR="68580" marT="0" marB="0"/>
                </a:tc>
                <a:tc>
                  <a:txBody>
                    <a:bodyPr/>
                    <a:lstStyle/>
                    <a:p>
                      <a:pPr algn="l">
                        <a:spcAft>
                          <a:spcPts val="1200"/>
                        </a:spcAft>
                        <a:buNone/>
                      </a:pPr>
                      <a:r>
                        <a:rPr lang="pl-PL" sz="1200" b="1" dirty="0">
                          <a:solidFill>
                            <a:srgbClr val="000000"/>
                          </a:solidFill>
                          <a:effectLst/>
                          <a:latin typeface="+mn-lt"/>
                          <a:ea typeface="Calibri" panose="020F0502020204030204" pitchFamily="34" charset="0"/>
                          <a:cs typeface="Arial" panose="020B0604020202020204" pitchFamily="34" charset="0"/>
                        </a:rPr>
                        <a:t>Significant differentiation and promotion of the results of already completed cross-border tourism projects to ensure better long-term capitalisation of the programme's results, strengthen cross-sectoral cooperation with entrepreneurs and social organisations, and ensure better capitalisation of project results.</a:t>
                      </a:r>
                      <a:endParaRPr lang="pl-PL" sz="12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400" b="1" dirty="0">
                          <a:solidFill>
                            <a:srgbClr val="0070C0"/>
                          </a:solidFill>
                          <a:effectLst/>
                          <a:latin typeface="+mn-lt"/>
                          <a:ea typeface="Calibri" panose="020F0502020204030204" pitchFamily="34" charset="0"/>
                          <a:cs typeface="Arial" panose="020B0604020202020204" pitchFamily="34" charset="0"/>
                        </a:rPr>
                        <a:t>1. </a:t>
                      </a:r>
                      <a:r>
                        <a:rPr lang="pl-PL" sz="1400" b="1" dirty="0" err="1">
                          <a:solidFill>
                            <a:srgbClr val="0070C0"/>
                          </a:solidFill>
                          <a:effectLst/>
                          <a:latin typeface="+mn-lt"/>
                          <a:ea typeface="Calibri" panose="020F0502020204030204" pitchFamily="34" charset="0"/>
                          <a:cs typeface="Arial" panose="020B0604020202020204" pitchFamily="34" charset="0"/>
                        </a:rPr>
                        <a:t>Including</a:t>
                      </a:r>
                      <a:r>
                        <a:rPr lang="pl-PL" sz="1400" b="1" dirty="0">
                          <a:solidFill>
                            <a:srgbClr val="0070C0"/>
                          </a:solidFill>
                          <a:effectLst/>
                          <a:latin typeface="+mn-lt"/>
                          <a:ea typeface="Calibri" panose="020F0502020204030204" pitchFamily="34" charset="0"/>
                          <a:cs typeface="Arial" panose="020B0604020202020204" pitchFamily="34" charset="0"/>
                        </a:rPr>
                        <a:t> in programmes of meetings with applicants and beneficiaries of cross-border tourism projects to promote successful projects and </a:t>
                      </a:r>
                      <a:r>
                        <a:rPr lang="pl-PL" sz="1400" b="1" dirty="0" err="1">
                          <a:solidFill>
                            <a:srgbClr val="0070C0"/>
                          </a:solidFill>
                          <a:effectLst/>
                          <a:latin typeface="+mn-lt"/>
                          <a:ea typeface="Calibri" panose="020F0502020204030204" pitchFamily="34" charset="0"/>
                          <a:cs typeface="Arial" panose="020B0604020202020204" pitchFamily="34" charset="0"/>
                        </a:rPr>
                        <a:t>their</a:t>
                      </a:r>
                      <a:r>
                        <a:rPr lang="pl-PL" sz="1400" b="1" dirty="0">
                          <a:solidFill>
                            <a:srgbClr val="0070C0"/>
                          </a:solidFill>
                          <a:effectLst/>
                          <a:latin typeface="+mn-lt"/>
                          <a:ea typeface="Calibri" panose="020F0502020204030204" pitchFamily="34" charset="0"/>
                          <a:cs typeface="Arial" panose="020B0604020202020204" pitchFamily="34" charset="0"/>
                        </a:rPr>
                        <a:t> </a:t>
                      </a:r>
                      <a:r>
                        <a:rPr lang="pl-PL" sz="1400" b="1" dirty="0" err="1">
                          <a:solidFill>
                            <a:srgbClr val="0070C0"/>
                          </a:solidFill>
                          <a:effectLst/>
                          <a:latin typeface="+mn-lt"/>
                          <a:ea typeface="Calibri" panose="020F0502020204030204" pitchFamily="34" charset="0"/>
                          <a:cs typeface="Arial" panose="020B0604020202020204" pitchFamily="34" charset="0"/>
                        </a:rPr>
                        <a:t>results</a:t>
                      </a:r>
                      <a:r>
                        <a:rPr lang="pl-PL" sz="1400" b="1" dirty="0">
                          <a:solidFill>
                            <a:srgbClr val="0070C0"/>
                          </a:solidFill>
                          <a:effectLst/>
                          <a:latin typeface="+mn-lt"/>
                          <a:ea typeface="Calibri" panose="020F0502020204030204" pitchFamily="34" charset="0"/>
                          <a:cs typeface="Arial" panose="020B0604020202020204" pitchFamily="34" charset="0"/>
                        </a:rPr>
                        <a:t>, </a:t>
                      </a:r>
                      <a:r>
                        <a:rPr lang="pl-PL" sz="1400" b="1" u="sng" dirty="0">
                          <a:solidFill>
                            <a:srgbClr val="0070C0"/>
                          </a:solidFill>
                          <a:effectLst/>
                          <a:latin typeface="+mn-lt"/>
                          <a:ea typeface="Calibri" panose="020F0502020204030204" pitchFamily="34" charset="0"/>
                          <a:cs typeface="Arial" panose="020B0604020202020204" pitchFamily="34" charset="0"/>
                        </a:rPr>
                        <a:t>as an incentive for project partners to develop cross-sectoral cooperation with entrepreneurs and social organisations in order to ensure better capitalisation of the programme's results.  </a:t>
                      </a:r>
                    </a:p>
                    <a:p>
                      <a:pPr algn="l">
                        <a:spcAft>
                          <a:spcPts val="1200"/>
                        </a:spcAft>
                        <a:buNone/>
                      </a:pPr>
                      <a:r>
                        <a:rPr lang="pl-PL" sz="1400" b="1" dirty="0">
                          <a:solidFill>
                            <a:srgbClr val="0070C0"/>
                          </a:solidFill>
                          <a:effectLst/>
                          <a:latin typeface="+mn-lt"/>
                          <a:ea typeface="Calibri" panose="020F0502020204030204" pitchFamily="34" charset="0"/>
                          <a:cs typeface="Arial" panose="020B0604020202020204" pitchFamily="34" charset="0"/>
                        </a:rPr>
                        <a:t>2. In-depth monitoring during the lifetime of projects co-financed by the </a:t>
                      </a:r>
                      <a:r>
                        <a:rPr lang="pl-PL" sz="1400" b="1" dirty="0" err="1">
                          <a:solidFill>
                            <a:srgbClr val="0070C0"/>
                          </a:solidFill>
                          <a:effectLst/>
                          <a:latin typeface="+mn-lt"/>
                          <a:ea typeface="Calibri" panose="020F0502020204030204" pitchFamily="34" charset="0"/>
                          <a:cs typeface="Arial" panose="020B0604020202020204" pitchFamily="34" charset="0"/>
                        </a:rPr>
                        <a:t>Interreg</a:t>
                      </a:r>
                      <a:r>
                        <a:rPr lang="pl-PL" sz="1400" b="1" dirty="0">
                          <a:solidFill>
                            <a:srgbClr val="0070C0"/>
                          </a:solidFill>
                          <a:effectLst/>
                          <a:latin typeface="+mn-lt"/>
                          <a:ea typeface="Calibri" panose="020F0502020204030204" pitchFamily="34" charset="0"/>
                          <a:cs typeface="Arial" panose="020B0604020202020204" pitchFamily="34" charset="0"/>
                        </a:rPr>
                        <a:t> programme to check whether their results concerning cross-border tourism products are still being offered to tourists, </a:t>
                      </a:r>
                      <a:r>
                        <a:rPr lang="pl-PL" sz="1400" b="1" u="sng" dirty="0">
                          <a:solidFill>
                            <a:srgbClr val="0070C0"/>
                          </a:solidFill>
                          <a:effectLst/>
                          <a:latin typeface="+mn-lt"/>
                          <a:ea typeface="Calibri" panose="020F0502020204030204" pitchFamily="34" charset="0"/>
                          <a:cs typeface="Arial" panose="020B0604020202020204" pitchFamily="34" charset="0"/>
                        </a:rPr>
                        <a:t>whether project websites, applications, online games, etc. are still operational, and whether there is adequate availability of information and promotional materials about the projects.</a:t>
                      </a:r>
                    </a:p>
                  </a:txBody>
                  <a:tcPr marL="68580" marR="68580" marT="0" marB="0"/>
                </a:tc>
                <a:tc>
                  <a:txBody>
                    <a:bodyPr/>
                    <a:lstStyle/>
                    <a:p>
                      <a:pPr algn="l">
                        <a:spcAft>
                          <a:spcPts val="1200"/>
                        </a:spcAft>
                        <a:buNone/>
                      </a:pPr>
                      <a:r>
                        <a:rPr lang="pl-PL" sz="1200" b="1" dirty="0">
                          <a:solidFill>
                            <a:srgbClr val="0070C0"/>
                          </a:solidFill>
                          <a:effectLst/>
                          <a:latin typeface="+mn-lt"/>
                          <a:ea typeface="Calibri" panose="020F0502020204030204" pitchFamily="34" charset="0"/>
                          <a:cs typeface="Arial" panose="020B0604020202020204" pitchFamily="34" charset="0"/>
                        </a:rPr>
                        <a:t>1 and 2</a:t>
                      </a:r>
                      <a:br>
                        <a:rPr lang="pl-PL" sz="1200" b="1" dirty="0">
                          <a:solidFill>
                            <a:srgbClr val="0070C0"/>
                          </a:solidFill>
                          <a:effectLst/>
                          <a:latin typeface="+mn-lt"/>
                          <a:ea typeface="Calibri" panose="020F0502020204030204" pitchFamily="34" charset="0"/>
                          <a:cs typeface="Arial" panose="020B0604020202020204" pitchFamily="34" charset="0"/>
                        </a:rPr>
                      </a:br>
                      <a:r>
                        <a:rPr lang="pl-PL" sz="1200" dirty="0">
                          <a:solidFill>
                            <a:srgbClr val="0070C0"/>
                          </a:solidFill>
                          <a:effectLst/>
                        </a:rPr>
                        <a:t>Joint Technical Secretariat </a:t>
                      </a:r>
                      <a:endParaRPr lang="pl-PL" sz="1200" b="1" dirty="0">
                        <a:solidFill>
                          <a:srgbClr val="0070C0"/>
                        </a:solidFill>
                        <a:effectLst/>
                        <a:latin typeface="+mn-lt"/>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200" b="0" dirty="0">
                          <a:solidFill>
                            <a:srgbClr val="000000"/>
                          </a:solidFill>
                          <a:effectLst/>
                          <a:latin typeface="+mn-lt"/>
                          <a:ea typeface="Calibri" panose="020F0502020204030204" pitchFamily="34" charset="0"/>
                          <a:cs typeface="Arial" panose="020B0604020202020204" pitchFamily="34" charset="0"/>
                        </a:rPr>
                        <a:t>1 and 2 Strategic </a:t>
                      </a:r>
                      <a:endParaRPr lang="pl-PL" sz="1200" b="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200" b="0" dirty="0">
                          <a:solidFill>
                            <a:srgbClr val="000000"/>
                          </a:solidFill>
                          <a:effectLst/>
                          <a:latin typeface="+mn-lt"/>
                          <a:ea typeface="Calibri" panose="020F0502020204030204" pitchFamily="34" charset="0"/>
                          <a:cs typeface="Arial" panose="020B0604020202020204" pitchFamily="34" charset="0"/>
                        </a:rPr>
                        <a:t>1 and 2</a:t>
                      </a:r>
                      <a:br>
                        <a:rPr lang="pl-PL" sz="1200" b="0" dirty="0">
                          <a:solidFill>
                            <a:srgbClr val="000000"/>
                          </a:solidFill>
                          <a:effectLst/>
                          <a:latin typeface="+mn-lt"/>
                          <a:ea typeface="Calibri" panose="020F0502020204030204" pitchFamily="34" charset="0"/>
                          <a:cs typeface="Arial" panose="020B0604020202020204" pitchFamily="34" charset="0"/>
                        </a:rPr>
                      </a:br>
                      <a:r>
                        <a:rPr lang="pl-PL" sz="1200" b="0" dirty="0">
                          <a:solidFill>
                            <a:srgbClr val="000000"/>
                          </a:solidFill>
                          <a:effectLst/>
                          <a:latin typeface="+mn-lt"/>
                          <a:ea typeface="Calibri" panose="020F0502020204030204" pitchFamily="34" charset="0"/>
                          <a:cs typeface="Arial" panose="020B0604020202020204" pitchFamily="34" charset="0"/>
                        </a:rPr>
                        <a:t>2021-2027</a:t>
                      </a:r>
                      <a:br>
                        <a:rPr lang="pl-PL" sz="1200" b="0" dirty="0">
                          <a:solidFill>
                            <a:srgbClr val="000000"/>
                          </a:solidFill>
                          <a:effectLst/>
                          <a:latin typeface="+mn-lt"/>
                          <a:ea typeface="Calibri" panose="020F0502020204030204" pitchFamily="34" charset="0"/>
                          <a:cs typeface="Arial" panose="020B0604020202020204" pitchFamily="34" charset="0"/>
                        </a:rPr>
                      </a:br>
                      <a:r>
                        <a:rPr lang="pl-PL" sz="1200" b="0" dirty="0">
                          <a:solidFill>
                            <a:srgbClr val="000000"/>
                          </a:solidFill>
                          <a:effectLst/>
                          <a:latin typeface="+mn-lt"/>
                          <a:ea typeface="Calibri" panose="020F0502020204030204" pitchFamily="34" charset="0"/>
                          <a:cs typeface="Arial" panose="020B0604020202020204" pitchFamily="34" charset="0"/>
                        </a:rPr>
                        <a:t>After 2027</a:t>
                      </a:r>
                      <a:endParaRPr lang="pl-PL" sz="1200" b="0" dirty="0">
                        <a:effectLst/>
                        <a:latin typeface="+mn-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52080833"/>
                  </a:ext>
                </a:extLst>
              </a:tr>
            </a:tbl>
          </a:graphicData>
        </a:graphic>
      </p:graphicFrame>
    </p:spTree>
    <p:extLst>
      <p:ext uri="{BB962C8B-B14F-4D97-AF65-F5344CB8AC3E}">
        <p14:creationId xmlns:p14="http://schemas.microsoft.com/office/powerpoint/2010/main" val="2602862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6FDCB-B5D0-C20F-CB14-88CC2A49B7F6}"/>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E9EDCEDD-ACDE-64BB-7B85-51341FB16C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92" y="0"/>
            <a:ext cx="3431308" cy="1030897"/>
          </a:xfrm>
          <a:prstGeom prst="rect">
            <a:avLst/>
          </a:prstGeom>
        </p:spPr>
      </p:pic>
      <p:sp>
        <p:nvSpPr>
          <p:cNvPr id="6" name="TextBox 5">
            <a:extLst>
              <a:ext uri="{FF2B5EF4-FFF2-40B4-BE49-F238E27FC236}">
                <a16:creationId xmlns:a16="http://schemas.microsoft.com/office/drawing/2014/main" id="{5F225743-5CA0-4615-E667-F8DCF039971C}"/>
              </a:ext>
            </a:extLst>
          </p:cNvPr>
          <p:cNvSpPr txBox="1"/>
          <p:nvPr/>
        </p:nvSpPr>
        <p:spPr>
          <a:xfrm>
            <a:off x="4087091" y="67618"/>
            <a:ext cx="7845020" cy="861774"/>
          </a:xfrm>
          <a:prstGeom prst="rect">
            <a:avLst/>
          </a:prstGeom>
          <a:noFill/>
        </p:spPr>
        <p:txBody>
          <a:bodyPr wrap="square">
            <a:spAutoFit/>
          </a:bodyPr>
          <a:lstStyle/>
          <a:p>
            <a:pPr lvl="0" algn="r">
              <a:defRPr/>
            </a:pPr>
            <a:r>
              <a:rPr lang="pl-PL" sz="2500" b="1" dirty="0">
                <a:solidFill>
                  <a:srgbClr val="0628BA"/>
                </a:solidFill>
              </a:rPr>
              <a:t>LEADING CROSS-BORDER TOURISM OFFERS – RECOMMENDATIONS</a:t>
            </a:r>
            <a:endParaRPr lang="lt-LT" sz="2500" b="1" dirty="0">
              <a:solidFill>
                <a:srgbClr val="0628BA"/>
              </a:solidFill>
            </a:endParaRPr>
          </a:p>
        </p:txBody>
      </p:sp>
      <p:graphicFrame>
        <p:nvGraphicFramePr>
          <p:cNvPr id="4" name="Tabela 3">
            <a:extLst>
              <a:ext uri="{FF2B5EF4-FFF2-40B4-BE49-F238E27FC236}">
                <a16:creationId xmlns:a16="http://schemas.microsoft.com/office/drawing/2014/main" id="{74A64777-983A-46A3-F84B-FC8EF15B906A}"/>
              </a:ext>
            </a:extLst>
          </p:cNvPr>
          <p:cNvGraphicFramePr>
            <a:graphicFrameLocks noGrp="1"/>
          </p:cNvGraphicFramePr>
          <p:nvPr>
            <p:extLst>
              <p:ext uri="{D42A27DB-BD31-4B8C-83A1-F6EECF244321}">
                <p14:modId xmlns:p14="http://schemas.microsoft.com/office/powerpoint/2010/main" val="3588446173"/>
              </p:ext>
            </p:extLst>
          </p:nvPr>
        </p:nvGraphicFramePr>
        <p:xfrm>
          <a:off x="200891" y="929392"/>
          <a:ext cx="11790218" cy="5863669"/>
        </p:xfrm>
        <a:graphic>
          <a:graphicData uri="http://schemas.openxmlformats.org/drawingml/2006/table">
            <a:tbl>
              <a:tblPr firstRow="1" firstCol="1" bandRow="1">
                <a:tableStyleId>{5C22544A-7EE6-4342-B048-85BDC9FD1C3A}</a:tableStyleId>
              </a:tblPr>
              <a:tblGrid>
                <a:gridCol w="336751">
                  <a:extLst>
                    <a:ext uri="{9D8B030D-6E8A-4147-A177-3AD203B41FA5}">
                      <a16:colId xmlns:a16="http://schemas.microsoft.com/office/drawing/2014/main" val="232983707"/>
                    </a:ext>
                  </a:extLst>
                </a:gridCol>
                <a:gridCol w="2219413">
                  <a:extLst>
                    <a:ext uri="{9D8B030D-6E8A-4147-A177-3AD203B41FA5}">
                      <a16:colId xmlns:a16="http://schemas.microsoft.com/office/drawing/2014/main" val="2012064193"/>
                    </a:ext>
                  </a:extLst>
                </a:gridCol>
                <a:gridCol w="6095735">
                  <a:extLst>
                    <a:ext uri="{9D8B030D-6E8A-4147-A177-3AD203B41FA5}">
                      <a16:colId xmlns:a16="http://schemas.microsoft.com/office/drawing/2014/main" val="12044180"/>
                    </a:ext>
                  </a:extLst>
                </a:gridCol>
                <a:gridCol w="1654074">
                  <a:extLst>
                    <a:ext uri="{9D8B030D-6E8A-4147-A177-3AD203B41FA5}">
                      <a16:colId xmlns:a16="http://schemas.microsoft.com/office/drawing/2014/main" val="880115404"/>
                    </a:ext>
                  </a:extLst>
                </a:gridCol>
                <a:gridCol w="768795">
                  <a:extLst>
                    <a:ext uri="{9D8B030D-6E8A-4147-A177-3AD203B41FA5}">
                      <a16:colId xmlns:a16="http://schemas.microsoft.com/office/drawing/2014/main" val="31836549"/>
                    </a:ext>
                  </a:extLst>
                </a:gridCol>
                <a:gridCol w="715450">
                  <a:extLst>
                    <a:ext uri="{9D8B030D-6E8A-4147-A177-3AD203B41FA5}">
                      <a16:colId xmlns:a16="http://schemas.microsoft.com/office/drawing/2014/main" val="1160989133"/>
                    </a:ext>
                  </a:extLst>
                </a:gridCol>
              </a:tblGrid>
              <a:tr h="377269">
                <a:tc>
                  <a:txBody>
                    <a:bodyPr/>
                    <a:lstStyle/>
                    <a:p>
                      <a:pPr>
                        <a:buNone/>
                      </a:pPr>
                      <a:br>
                        <a:rPr lang="pl-PL" sz="700">
                          <a:effectLst/>
                        </a:rPr>
                      </a:br>
                      <a:endParaRPr lang="pl-PL" sz="700">
                        <a:effectLst/>
                      </a:endParaRPr>
                    </a:p>
                    <a:p>
                      <a:pPr algn="l">
                        <a:spcAft>
                          <a:spcPts val="1200"/>
                        </a:spcAft>
                        <a:buNone/>
                      </a:pPr>
                      <a:r>
                        <a:rPr lang="pl-PL" sz="700">
                          <a:effectLst/>
                        </a:rPr>
                        <a:t>No.</a:t>
                      </a:r>
                      <a:endParaRPr lang="pl-PL" sz="70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700" dirty="0">
                          <a:effectLst/>
                        </a:rPr>
                        <a:t>Recommendation</a:t>
                      </a:r>
                      <a:endParaRPr lang="pl-PL" sz="700" dirty="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700" dirty="0">
                          <a:effectLst/>
                        </a:rPr>
                        <a:t>Method of implementation</a:t>
                      </a:r>
                      <a:endParaRPr lang="pl-PL" sz="700" dirty="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800" dirty="0">
                          <a:effectLst/>
                          <a:latin typeface="+mn-lt"/>
                        </a:rPr>
                        <a:t>Potential implementing entities</a:t>
                      </a:r>
                      <a:endParaRPr lang="pl-PL" sz="8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dirty="0">
                          <a:effectLst/>
                          <a:latin typeface="+mn-lt"/>
                        </a:rPr>
                        <a:t>Status</a:t>
                      </a:r>
                      <a:endParaRPr lang="pl-PL" sz="8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dirty="0" err="1">
                          <a:effectLst/>
                          <a:latin typeface="+mn-lt"/>
                          <a:ea typeface="Calibri" panose="020F0502020204030204" pitchFamily="34" charset="0"/>
                          <a:cs typeface="Arial" panose="020B0604020202020204" pitchFamily="34" charset="0"/>
                        </a:rPr>
                        <a:t>Implementation</a:t>
                      </a:r>
                      <a:r>
                        <a:rPr lang="pl-PL" sz="800" dirty="0">
                          <a:effectLst/>
                          <a:latin typeface="+mn-lt"/>
                          <a:ea typeface="Calibri" panose="020F0502020204030204" pitchFamily="34" charset="0"/>
                          <a:cs typeface="Arial" panose="020B0604020202020204" pitchFamily="34" charset="0"/>
                        </a:rPr>
                        <a:t> period</a:t>
                      </a:r>
                    </a:p>
                  </a:txBody>
                  <a:tcPr marL="68580" marR="68580" marT="0" marB="0"/>
                </a:tc>
                <a:extLst>
                  <a:ext uri="{0D108BD9-81ED-4DB2-BD59-A6C34878D82A}">
                    <a16:rowId xmlns:a16="http://schemas.microsoft.com/office/drawing/2014/main" val="881025382"/>
                  </a:ext>
                </a:extLst>
              </a:tr>
              <a:tr h="2418837">
                <a:tc>
                  <a:txBody>
                    <a:bodyPr/>
                    <a:lstStyle/>
                    <a:p>
                      <a:pPr algn="l">
                        <a:spcAft>
                          <a:spcPts val="1200"/>
                        </a:spcAft>
                        <a:buNone/>
                      </a:pPr>
                      <a:r>
                        <a:rPr lang="pl-PL" sz="700">
                          <a:effectLst/>
                        </a:rPr>
                        <a:t>5</a:t>
                      </a:r>
                      <a:endParaRPr lang="pl-PL" sz="70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1200" b="1" dirty="0">
                          <a:effectLst/>
                        </a:rPr>
                        <a:t>Improvement of the competences of tourism partners in cross-border projects </a:t>
                      </a:r>
                      <a:br>
                        <a:rPr lang="pl-PL" sz="1200" b="1" dirty="0">
                          <a:effectLst/>
                        </a:rPr>
                      </a:br>
                      <a:r>
                        <a:rPr lang="pl-PL" sz="1200" b="1" dirty="0">
                          <a:effectLst/>
                        </a:rPr>
                        <a:t>in the areas of communication, networking, project management, tourism management, etc., </a:t>
                      </a:r>
                      <a:br>
                        <a:rPr lang="pl-PL" sz="1200" b="1" dirty="0">
                          <a:effectLst/>
                        </a:rPr>
                      </a:br>
                      <a:r>
                        <a:rPr lang="pl-PL" sz="1200" b="1" dirty="0">
                          <a:effectLst/>
                        </a:rPr>
                        <a:t>as well as knowledge about the possibilities of using innovative technologies </a:t>
                      </a:r>
                      <a:br>
                        <a:rPr lang="pl-PL" sz="1200" b="1" dirty="0">
                          <a:effectLst/>
                        </a:rPr>
                      </a:br>
                      <a:r>
                        <a:rPr lang="pl-PL" sz="1200" b="1" dirty="0">
                          <a:effectLst/>
                        </a:rPr>
                        <a:t>in tourism and the implementation of innovative trends </a:t>
                      </a:r>
                      <a:br>
                        <a:rPr lang="pl-PL" sz="1200" b="1" dirty="0">
                          <a:effectLst/>
                        </a:rPr>
                      </a:br>
                      <a:r>
                        <a:rPr lang="pl-PL" sz="1200" b="1" dirty="0">
                          <a:effectLst/>
                        </a:rPr>
                        <a:t>in tourism;</a:t>
                      </a:r>
                      <a:endParaRPr lang="pl-PL" sz="1200" b="1" dirty="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1400" b="1" dirty="0">
                          <a:solidFill>
                            <a:srgbClr val="0070C0"/>
                          </a:solidFill>
                          <a:effectLst/>
                        </a:rPr>
                        <a:t>1. Organisation of training courses and workshops for </a:t>
                      </a:r>
                      <a:r>
                        <a:rPr lang="pl-PL" sz="1400" b="1" dirty="0" err="1">
                          <a:solidFill>
                            <a:srgbClr val="0070C0"/>
                          </a:solidFill>
                          <a:effectLst/>
                        </a:rPr>
                        <a:t>Interreg</a:t>
                      </a:r>
                      <a:r>
                        <a:rPr lang="pl-PL" sz="1400" b="1" dirty="0">
                          <a:solidFill>
                            <a:srgbClr val="0070C0"/>
                          </a:solidFill>
                          <a:effectLst/>
                        </a:rPr>
                        <a:t> programme beneficiaries (e.g. as part of technical assistance) in order to:</a:t>
                      </a:r>
                      <a:br>
                        <a:rPr lang="pl-PL" sz="1400" b="1" dirty="0">
                          <a:solidFill>
                            <a:srgbClr val="0070C0"/>
                          </a:solidFill>
                          <a:effectLst/>
                        </a:rPr>
                      </a:br>
                      <a:r>
                        <a:rPr lang="pl-PL" sz="1400" b="1" dirty="0">
                          <a:solidFill>
                            <a:srgbClr val="0070C0"/>
                          </a:solidFill>
                          <a:effectLst/>
                        </a:rPr>
                        <a:t>— improving </a:t>
                      </a:r>
                      <a:r>
                        <a:rPr lang="pl-PL" sz="1400" b="1" u="sng" dirty="0">
                          <a:solidFill>
                            <a:srgbClr val="0070C0"/>
                          </a:solidFill>
                          <a:effectLst/>
                        </a:rPr>
                        <a:t>the </a:t>
                      </a:r>
                      <a:r>
                        <a:rPr lang="pl-PL" sz="1400" b="1" u="sng" dirty="0" err="1">
                          <a:solidFill>
                            <a:srgbClr val="0070C0"/>
                          </a:solidFill>
                          <a:effectLst/>
                        </a:rPr>
                        <a:t>competencies</a:t>
                      </a:r>
                      <a:r>
                        <a:rPr lang="pl-PL" sz="1400" b="1" u="sng" dirty="0">
                          <a:solidFill>
                            <a:srgbClr val="0070C0"/>
                          </a:solidFill>
                          <a:effectLst/>
                        </a:rPr>
                        <a:t> of project partners in the </a:t>
                      </a:r>
                      <a:r>
                        <a:rPr lang="pl-PL" sz="1400" b="1" u="sng" dirty="0" err="1">
                          <a:solidFill>
                            <a:srgbClr val="0070C0"/>
                          </a:solidFill>
                          <a:effectLst/>
                        </a:rPr>
                        <a:t>creation</a:t>
                      </a:r>
                      <a:r>
                        <a:rPr lang="pl-PL" sz="1400" b="1" u="sng" dirty="0">
                          <a:solidFill>
                            <a:srgbClr val="0070C0"/>
                          </a:solidFill>
                          <a:effectLst/>
                        </a:rPr>
                        <a:t> </a:t>
                      </a:r>
                      <a:br>
                        <a:rPr lang="pl-PL" sz="1400" b="1" u="sng" dirty="0">
                          <a:solidFill>
                            <a:srgbClr val="0070C0"/>
                          </a:solidFill>
                          <a:effectLst/>
                        </a:rPr>
                      </a:br>
                      <a:r>
                        <a:rPr lang="pl-PL" sz="1400" b="1" u="sng" dirty="0">
                          <a:solidFill>
                            <a:srgbClr val="0070C0"/>
                          </a:solidFill>
                          <a:effectLst/>
                        </a:rPr>
                        <a:t>and development of cross-border tourism offers, including tourism management and cross-border inter-sectoral cooperation in tourism</a:t>
                      </a:r>
                      <a:r>
                        <a:rPr lang="pl-PL" sz="1400" b="1" dirty="0">
                          <a:solidFill>
                            <a:srgbClr val="0070C0"/>
                          </a:solidFill>
                          <a:effectLst/>
                        </a:rPr>
                        <a:t>;</a:t>
                      </a:r>
                      <a:br>
                        <a:rPr lang="pl-PL" sz="1400" b="1" dirty="0">
                          <a:solidFill>
                            <a:srgbClr val="0070C0"/>
                          </a:solidFill>
                          <a:effectLst/>
                        </a:rPr>
                      </a:br>
                      <a:r>
                        <a:rPr lang="pl-PL" sz="1400" b="1" dirty="0">
                          <a:solidFill>
                            <a:srgbClr val="0070C0"/>
                          </a:solidFill>
                          <a:effectLst/>
                        </a:rPr>
                        <a:t>— promoting innovative technologies and solutions for use in tourism offers and implementing innovative trends in tourism.</a:t>
                      </a:r>
                    </a:p>
                    <a:p>
                      <a:pPr algn="l">
                        <a:spcAft>
                          <a:spcPts val="1200"/>
                        </a:spcAft>
                        <a:buNone/>
                      </a:pPr>
                      <a:r>
                        <a:rPr lang="pl-PL" sz="1200" b="1" dirty="0">
                          <a:solidFill>
                            <a:schemeClr val="tx1"/>
                          </a:solidFill>
                          <a:effectLst/>
                        </a:rPr>
                        <a:t>2. Applicants seeking support from the </a:t>
                      </a:r>
                      <a:r>
                        <a:rPr lang="pl-PL" sz="1200" b="1" dirty="0" err="1">
                          <a:solidFill>
                            <a:schemeClr val="tx1"/>
                          </a:solidFill>
                          <a:effectLst/>
                        </a:rPr>
                        <a:t>Interreg</a:t>
                      </a:r>
                      <a:r>
                        <a:rPr lang="pl-PL" sz="1200" b="1" dirty="0">
                          <a:solidFill>
                            <a:schemeClr val="tx1"/>
                          </a:solidFill>
                          <a:effectLst/>
                        </a:rPr>
                        <a:t> programme for the development of cross-border tourism products should provide project staff with experience in tourism management, </a:t>
                      </a:r>
                      <a:r>
                        <a:rPr lang="pl-PL" sz="1200" b="1" dirty="0" err="1">
                          <a:solidFill>
                            <a:schemeClr val="tx1"/>
                          </a:solidFill>
                          <a:effectLst/>
                        </a:rPr>
                        <a:t>information </a:t>
                      </a:r>
                      <a:r>
                        <a:rPr lang="pl-PL" sz="1200" b="1" dirty="0">
                          <a:solidFill>
                            <a:schemeClr val="tx1"/>
                          </a:solidFill>
                          <a:effectLst/>
                        </a:rPr>
                        <a:t>and</a:t>
                      </a:r>
                      <a:r>
                        <a:rPr lang="pl-PL" sz="1200" b="1" dirty="0" err="1">
                          <a:solidFill>
                            <a:schemeClr val="tx1"/>
                          </a:solidFill>
                          <a:effectLst/>
                        </a:rPr>
                        <a:t> promotion</a:t>
                      </a:r>
                      <a:r>
                        <a:rPr lang="pl-PL" sz="1200" b="1" dirty="0">
                          <a:solidFill>
                            <a:schemeClr val="tx1"/>
                          </a:solidFill>
                          <a:effectLst/>
                        </a:rPr>
                        <a:t> activities, networking and project management. This criterion should be subject to a more detailed assessment by experts (recommendation No. 11).</a:t>
                      </a:r>
                      <a:endParaRPr lang="pl-PL" sz="1200" b="1"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1200" dirty="0">
                          <a:solidFill>
                            <a:srgbClr val="0070C0"/>
                          </a:solidFill>
                          <a:effectLst/>
                        </a:rPr>
                        <a:t>1. Programme Managing Authority</a:t>
                      </a:r>
                    </a:p>
                    <a:p>
                      <a:pPr algn="l">
                        <a:spcAft>
                          <a:spcPts val="1200"/>
                        </a:spcAft>
                        <a:buNone/>
                      </a:pPr>
                      <a:r>
                        <a:rPr lang="pl-PL" sz="1200" dirty="0">
                          <a:solidFill>
                            <a:srgbClr val="0070C0"/>
                          </a:solidFill>
                          <a:effectLst/>
                        </a:rPr>
                        <a:t>National Programme Authority </a:t>
                      </a:r>
                      <a:br>
                        <a:rPr lang="pl-PL" sz="1200" dirty="0">
                          <a:solidFill>
                            <a:srgbClr val="0070C0"/>
                          </a:solidFill>
                          <a:effectLst/>
                        </a:rPr>
                      </a:br>
                      <a:br>
                        <a:rPr lang="pl-PL" sz="1200" dirty="0">
                          <a:solidFill>
                            <a:srgbClr val="0070C0"/>
                          </a:solidFill>
                          <a:effectLst/>
                        </a:rPr>
                      </a:br>
                      <a:r>
                        <a:rPr lang="pl-PL" sz="1200" dirty="0">
                          <a:solidFill>
                            <a:srgbClr val="0070C0"/>
                          </a:solidFill>
                          <a:effectLst/>
                        </a:rPr>
                        <a:t>Joint Technical Secretariat </a:t>
                      </a:r>
                      <a:br>
                        <a:rPr lang="pl-PL" sz="1200" dirty="0">
                          <a:effectLst/>
                        </a:rPr>
                      </a:br>
                      <a:endParaRPr lang="pl-PL" sz="1200" dirty="0">
                        <a:effectLst/>
                        <a:latin typeface="Times New Roman" panose="02020603050405020304" pitchFamily="18" charset="0"/>
                        <a:ea typeface="Calibri" panose="020F0502020204030204" pitchFamily="34" charset="0"/>
                        <a:cs typeface="Arial" panose="020B0604020202020204" pitchFamily="34" charset="0"/>
                      </a:endParaRPr>
                    </a:p>
                    <a:p>
                      <a:pPr algn="l">
                        <a:spcAft>
                          <a:spcPts val="1200"/>
                        </a:spcAft>
                        <a:buNone/>
                      </a:pPr>
                      <a:r>
                        <a:rPr lang="pl-PL" sz="1200" dirty="0">
                          <a:effectLst/>
                        </a:rPr>
                        <a:t>2. Applicants applying in calls for proposals for cross-border tourism projects  </a:t>
                      </a:r>
                      <a:br>
                        <a:rPr lang="pl-PL" sz="1200" dirty="0">
                          <a:effectLst/>
                        </a:rPr>
                      </a:br>
                      <a:endParaRPr lang="pl-PL"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59698" marR="59698" marT="0" marB="0"/>
                </a:tc>
                <a:tc>
                  <a:txBody>
                    <a:bodyPr/>
                    <a:lstStyle/>
                    <a:p>
                      <a:pPr algn="l">
                        <a:spcAft>
                          <a:spcPts val="1200"/>
                        </a:spcAft>
                        <a:buNone/>
                      </a:pPr>
                      <a:r>
                        <a:rPr lang="pl-PL" sz="1200" dirty="0">
                          <a:effectLst/>
                        </a:rPr>
                        <a:t>1 and 2</a:t>
                      </a:r>
                      <a:br>
                        <a:rPr lang="pl-PL" sz="1200" dirty="0">
                          <a:effectLst/>
                        </a:rPr>
                      </a:br>
                      <a:r>
                        <a:rPr lang="pl-PL" sz="1200" dirty="0">
                          <a:effectLst/>
                        </a:rPr>
                        <a:t>Operational </a:t>
                      </a:r>
                      <a:endParaRPr lang="pl-PL" sz="1200" dirty="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1200" dirty="0">
                          <a:effectLst/>
                        </a:rPr>
                        <a:t>1 and 2</a:t>
                      </a:r>
                      <a:br>
                        <a:rPr lang="pl-PL" sz="1200" dirty="0">
                          <a:effectLst/>
                        </a:rPr>
                      </a:br>
                      <a:r>
                        <a:rPr lang="pl-PL" sz="1200" dirty="0">
                          <a:effectLst/>
                        </a:rPr>
                        <a:t>After 2027</a:t>
                      </a:r>
                      <a:endParaRPr lang="pl-PL" sz="1200" dirty="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extLst>
                  <a:ext uri="{0D108BD9-81ED-4DB2-BD59-A6C34878D82A}">
                    <a16:rowId xmlns:a16="http://schemas.microsoft.com/office/drawing/2014/main" val="2438535605"/>
                  </a:ext>
                </a:extLst>
              </a:tr>
              <a:tr h="875758">
                <a:tc>
                  <a:txBody>
                    <a:bodyPr/>
                    <a:lstStyle/>
                    <a:p>
                      <a:pPr algn="l">
                        <a:spcAft>
                          <a:spcPts val="1200"/>
                        </a:spcAft>
                        <a:buNone/>
                      </a:pPr>
                      <a:r>
                        <a:rPr lang="pl-PL" sz="700">
                          <a:effectLst/>
                        </a:rPr>
                        <a:t>8.</a:t>
                      </a:r>
                      <a:endParaRPr lang="pl-PL" sz="70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1200" b="1" dirty="0">
                          <a:effectLst/>
                        </a:rPr>
                        <a:t>Development of a cross-border tourist information system;</a:t>
                      </a:r>
                      <a:endParaRPr lang="pl-PL" sz="1200" b="1" dirty="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1200" b="1" dirty="0">
                          <a:solidFill>
                            <a:schemeClr val="tx1"/>
                          </a:solidFill>
                          <a:effectLst/>
                        </a:rPr>
                        <a:t>1. Lithuanian and Polish municipalities cooperating within the EGTC "Polish-Lithuanian Cross-Border Functional Area" and other stakeholders from the tourism sector should create </a:t>
                      </a:r>
                      <a:r>
                        <a:rPr lang="pl-PL" sz="1200" b="1" u="sng" dirty="0">
                          <a:solidFill>
                            <a:srgbClr val="FF0000"/>
                          </a:solidFill>
                          <a:effectLst/>
                        </a:rPr>
                        <a:t>a cross-border tourist information system</a:t>
                      </a:r>
                      <a:r>
                        <a:rPr lang="pl-PL" sz="1200" b="1" dirty="0">
                          <a:solidFill>
                            <a:schemeClr val="tx1"/>
                          </a:solidFill>
                          <a:effectLst/>
                        </a:rPr>
                        <a:t>, including, among others, an application presenting a comprehensive overview of tourist attractions in the area closest to the border.</a:t>
                      </a:r>
                      <a:br>
                        <a:rPr lang="pl-PL" sz="1200" dirty="0">
                          <a:solidFill>
                            <a:schemeClr val="tx1"/>
                          </a:solidFill>
                          <a:effectLst/>
                        </a:rPr>
                      </a:br>
                      <a:endParaRPr lang="pl-PL" sz="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1200">
                          <a:effectLst/>
                        </a:rPr>
                        <a:t>EGTC "Polish-Lithuanian Cross-Border Functional Area" </a:t>
                      </a:r>
                      <a:br>
                        <a:rPr lang="pl-PL" sz="1200">
                          <a:effectLst/>
                        </a:rPr>
                      </a:br>
                      <a:r>
                        <a:rPr lang="pl-PL" sz="1200">
                          <a:effectLst/>
                        </a:rPr>
                        <a:t>Travel in Lithuania</a:t>
                      </a:r>
                      <a:endParaRPr lang="pl-PL" sz="120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1200">
                          <a:effectLst/>
                        </a:rPr>
                        <a:t>1.Operation</a:t>
                      </a:r>
                      <a:endParaRPr lang="pl-PL" sz="120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1200" dirty="0">
                          <a:effectLst/>
                        </a:rPr>
                        <a:t>1.</a:t>
                      </a:r>
                      <a:br>
                        <a:rPr lang="pl-PL" sz="1200" dirty="0">
                          <a:effectLst/>
                        </a:rPr>
                      </a:br>
                      <a:r>
                        <a:rPr lang="pl-PL" sz="1200" dirty="0">
                          <a:effectLst/>
                        </a:rPr>
                        <a:t>After 2027</a:t>
                      </a:r>
                      <a:endParaRPr lang="pl-PL" sz="1200" dirty="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extLst>
                  <a:ext uri="{0D108BD9-81ED-4DB2-BD59-A6C34878D82A}">
                    <a16:rowId xmlns:a16="http://schemas.microsoft.com/office/drawing/2014/main" val="3854915841"/>
                  </a:ext>
                </a:extLst>
              </a:tr>
              <a:tr h="1282360">
                <a:tc>
                  <a:txBody>
                    <a:bodyPr/>
                    <a:lstStyle/>
                    <a:p>
                      <a:pPr algn="l">
                        <a:spcAft>
                          <a:spcPts val="1200"/>
                        </a:spcAft>
                        <a:buNone/>
                      </a:pPr>
                      <a:r>
                        <a:rPr lang="pl-PL" sz="700">
                          <a:effectLst/>
                        </a:rPr>
                        <a:t>9</a:t>
                      </a:r>
                      <a:endParaRPr lang="pl-PL" sz="70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1200" b="1" dirty="0">
                          <a:effectLst/>
                        </a:rPr>
                        <a:t>Promotional, informational and PR activities to mitigate the negative image of the border region in the context of the geopolitical crisis caused by Russia's aggression against Ukraine and the migration crisis.  </a:t>
                      </a:r>
                      <a:endParaRPr lang="pl-PL" sz="1200" b="1" dirty="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rtl="0">
                        <a:spcAft>
                          <a:spcPts val="1200"/>
                        </a:spcAft>
                        <a:buNone/>
                      </a:pPr>
                      <a:r>
                        <a:rPr lang="pl-PL" sz="1200" b="1" dirty="0">
                          <a:solidFill>
                            <a:schemeClr val="tx1"/>
                          </a:solidFill>
                          <a:effectLst/>
                        </a:rPr>
                        <a:t>1. Cross-sectoral cooperation in tourism should be coordinated by both EGTCs and should involve tourist information centres, tourism businesses, regional authorities, the media and other leading actors in the tourism sector in order to stimulate promotional, informational and PR activities aimed at mitigating the negative image of the border areas caused by the geopolitical situation in the region. </a:t>
                      </a:r>
                      <a:r>
                        <a:rPr lang="pl-PL" sz="1200" dirty="0">
                          <a:solidFill>
                            <a:schemeClr val="tx1"/>
                          </a:solidFill>
                          <a:effectLst/>
                        </a:rPr>
                        <a:t> </a:t>
                      </a:r>
                      <a:endParaRPr lang="pl-PL" sz="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1200" dirty="0">
                          <a:effectLst/>
                        </a:rPr>
                        <a:t>The EGTC "Polish-Lithuanian Cross-Border Functional Area" EGTC Niemen, Lithuanian and Polish authorities in border regions, </a:t>
                      </a:r>
                      <a:br>
                        <a:rPr lang="pl-PL" sz="1200" dirty="0">
                          <a:effectLst/>
                        </a:rPr>
                      </a:br>
                      <a:r>
                        <a:rPr lang="pl-PL" sz="1200" dirty="0">
                          <a:effectLst/>
                        </a:rPr>
                        <a:t>tourist information centres.</a:t>
                      </a:r>
                      <a:endParaRPr lang="pl-PL" sz="1200" dirty="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1200" dirty="0">
                          <a:effectLst/>
                        </a:rPr>
                        <a:t>1. Operation</a:t>
                      </a:r>
                      <a:endParaRPr lang="pl-PL" sz="1200" dirty="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1200" dirty="0">
                          <a:effectLst/>
                        </a:rPr>
                        <a:t>1.2021-2027</a:t>
                      </a:r>
                      <a:endParaRPr lang="pl-PL" sz="1200" dirty="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extLst>
                  <a:ext uri="{0D108BD9-81ED-4DB2-BD59-A6C34878D82A}">
                    <a16:rowId xmlns:a16="http://schemas.microsoft.com/office/drawing/2014/main" val="3810108272"/>
                  </a:ext>
                </a:extLst>
              </a:tr>
            </a:tbl>
          </a:graphicData>
        </a:graphic>
      </p:graphicFrame>
    </p:spTree>
    <p:extLst>
      <p:ext uri="{BB962C8B-B14F-4D97-AF65-F5344CB8AC3E}">
        <p14:creationId xmlns:p14="http://schemas.microsoft.com/office/powerpoint/2010/main" val="1812393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CF57B-B709-AC6D-E06F-46AFC7A93AE4}"/>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DF2CA55A-4C72-9BA3-10B5-96264D4F38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57"/>
            <a:ext cx="3003550" cy="902382"/>
          </a:xfrm>
          <a:prstGeom prst="rect">
            <a:avLst/>
          </a:prstGeom>
        </p:spPr>
      </p:pic>
      <p:sp>
        <p:nvSpPr>
          <p:cNvPr id="6" name="TextBox 5">
            <a:extLst>
              <a:ext uri="{FF2B5EF4-FFF2-40B4-BE49-F238E27FC236}">
                <a16:creationId xmlns:a16="http://schemas.microsoft.com/office/drawing/2014/main" id="{CC2E3E33-7492-F7F4-F954-0E9E07714433}"/>
              </a:ext>
            </a:extLst>
          </p:cNvPr>
          <p:cNvSpPr txBox="1"/>
          <p:nvPr/>
        </p:nvSpPr>
        <p:spPr>
          <a:xfrm>
            <a:off x="4006850" y="67618"/>
            <a:ext cx="7925261" cy="1246495"/>
          </a:xfrm>
          <a:prstGeom prst="rect">
            <a:avLst/>
          </a:prstGeom>
          <a:noFill/>
        </p:spPr>
        <p:txBody>
          <a:bodyPr wrap="square">
            <a:spAutoFit/>
          </a:bodyPr>
          <a:lstStyle/>
          <a:p>
            <a:pPr lvl="0" algn="r">
              <a:defRPr/>
            </a:pPr>
            <a:r>
              <a:rPr lang="pl-PL" sz="2500" b="1" dirty="0">
                <a:solidFill>
                  <a:srgbClr val="0628BA"/>
                </a:solidFill>
              </a:rPr>
              <a:t>STRATEGIC DIRECTIONS FOR INVESTMENTS RELATED TO LEADING CROSS-BORDER TOURISM OFFERS – RESEARCH RESULTS </a:t>
            </a:r>
            <a:endParaRPr kumimoji="0" lang="lt-LT" sz="2500" b="1" i="0" u="none" strike="noStrike" kern="1200" cap="none" spc="0" normalizeH="0" baseline="0" noProof="0" dirty="0">
              <a:ln>
                <a:noFill/>
              </a:ln>
              <a:solidFill>
                <a:srgbClr val="0628BA"/>
              </a:solidFill>
              <a:effectLst/>
              <a:uLnTx/>
              <a:uFillTx/>
              <a:latin typeface="Aptos" panose="02110004020202020204"/>
              <a:ea typeface="+mn-ea"/>
              <a:cs typeface="+mn-cs"/>
            </a:endParaRPr>
          </a:p>
        </p:txBody>
      </p:sp>
      <p:graphicFrame>
        <p:nvGraphicFramePr>
          <p:cNvPr id="3" name="Tabela 2">
            <a:extLst>
              <a:ext uri="{FF2B5EF4-FFF2-40B4-BE49-F238E27FC236}">
                <a16:creationId xmlns:a16="http://schemas.microsoft.com/office/drawing/2014/main" id="{DC9F86A6-0B9C-641C-43A0-BB86A924D7F1}"/>
              </a:ext>
            </a:extLst>
          </p:cNvPr>
          <p:cNvGraphicFramePr>
            <a:graphicFrameLocks noGrp="1"/>
          </p:cNvGraphicFramePr>
          <p:nvPr>
            <p:extLst>
              <p:ext uri="{D42A27DB-BD31-4B8C-83A1-F6EECF244321}">
                <p14:modId xmlns:p14="http://schemas.microsoft.com/office/powerpoint/2010/main" val="1351393880"/>
              </p:ext>
            </p:extLst>
          </p:nvPr>
        </p:nvGraphicFramePr>
        <p:xfrm>
          <a:off x="375773" y="1539045"/>
          <a:ext cx="10887074" cy="4969664"/>
        </p:xfrm>
        <a:graphic>
          <a:graphicData uri="http://schemas.openxmlformats.org/drawingml/2006/table">
            <a:tbl>
              <a:tblPr firstRow="1" firstCol="1" bandRow="1">
                <a:tableStyleId>{5C22544A-7EE6-4342-B048-85BDC9FD1C3A}</a:tableStyleId>
              </a:tblPr>
              <a:tblGrid>
                <a:gridCol w="540733">
                  <a:extLst>
                    <a:ext uri="{9D8B030D-6E8A-4147-A177-3AD203B41FA5}">
                      <a16:colId xmlns:a16="http://schemas.microsoft.com/office/drawing/2014/main" val="779185377"/>
                    </a:ext>
                  </a:extLst>
                </a:gridCol>
                <a:gridCol w="4131279">
                  <a:extLst>
                    <a:ext uri="{9D8B030D-6E8A-4147-A177-3AD203B41FA5}">
                      <a16:colId xmlns:a16="http://schemas.microsoft.com/office/drawing/2014/main" val="2824370385"/>
                    </a:ext>
                  </a:extLst>
                </a:gridCol>
                <a:gridCol w="1121568">
                  <a:extLst>
                    <a:ext uri="{9D8B030D-6E8A-4147-A177-3AD203B41FA5}">
                      <a16:colId xmlns:a16="http://schemas.microsoft.com/office/drawing/2014/main" val="3684134194"/>
                    </a:ext>
                  </a:extLst>
                </a:gridCol>
                <a:gridCol w="1256574">
                  <a:extLst>
                    <a:ext uri="{9D8B030D-6E8A-4147-A177-3AD203B41FA5}">
                      <a16:colId xmlns:a16="http://schemas.microsoft.com/office/drawing/2014/main" val="1554368403"/>
                    </a:ext>
                  </a:extLst>
                </a:gridCol>
                <a:gridCol w="1770967">
                  <a:extLst>
                    <a:ext uri="{9D8B030D-6E8A-4147-A177-3AD203B41FA5}">
                      <a16:colId xmlns:a16="http://schemas.microsoft.com/office/drawing/2014/main" val="3725393106"/>
                    </a:ext>
                  </a:extLst>
                </a:gridCol>
                <a:gridCol w="1041931">
                  <a:extLst>
                    <a:ext uri="{9D8B030D-6E8A-4147-A177-3AD203B41FA5}">
                      <a16:colId xmlns:a16="http://schemas.microsoft.com/office/drawing/2014/main" val="3925493440"/>
                    </a:ext>
                  </a:extLst>
                </a:gridCol>
                <a:gridCol w="1024022">
                  <a:extLst>
                    <a:ext uri="{9D8B030D-6E8A-4147-A177-3AD203B41FA5}">
                      <a16:colId xmlns:a16="http://schemas.microsoft.com/office/drawing/2014/main" val="1444922360"/>
                    </a:ext>
                  </a:extLst>
                </a:gridCol>
              </a:tblGrid>
              <a:tr h="190601">
                <a:tc rowSpan="2">
                  <a:txBody>
                    <a:bodyPr/>
                    <a:lstStyle/>
                    <a:p>
                      <a:pPr algn="just">
                        <a:spcAft>
                          <a:spcPts val="1200"/>
                        </a:spcAft>
                        <a:buNone/>
                      </a:pPr>
                      <a:r>
                        <a:rPr lang="pl-PL" sz="1200" dirty="0">
                          <a:effectLst/>
                        </a:rPr>
                        <a:t> </a:t>
                      </a:r>
                      <a:endParaRPr lang="pl-PL"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algn="just">
                        <a:spcAft>
                          <a:spcPts val="1200"/>
                        </a:spcAft>
                        <a:buNone/>
                      </a:pPr>
                      <a:r>
                        <a:rPr lang="pl-PL" sz="1200">
                          <a:effectLst/>
                        </a:rPr>
                        <a:t>Characteristics of the operation</a:t>
                      </a:r>
                      <a:endParaRPr lang="pl-PL"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gridSpan="2">
                  <a:txBody>
                    <a:bodyPr/>
                    <a:lstStyle/>
                    <a:p>
                      <a:pPr algn="ctr">
                        <a:spcAft>
                          <a:spcPts val="1200"/>
                        </a:spcAft>
                        <a:buNone/>
                      </a:pPr>
                      <a:r>
                        <a:rPr lang="pl-PL" sz="800">
                          <a:effectLst/>
                        </a:rPr>
                        <a:t>Type of operation</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hMerge="1">
                  <a:txBody>
                    <a:bodyPr/>
                    <a:lstStyle/>
                    <a:p>
                      <a:endParaRPr lang="pl-PL"/>
                    </a:p>
                  </a:txBody>
                  <a:tcPr/>
                </a:tc>
                <a:tc gridSpan="3">
                  <a:txBody>
                    <a:bodyPr/>
                    <a:lstStyle/>
                    <a:p>
                      <a:pPr algn="ctr">
                        <a:spcAft>
                          <a:spcPts val="1200"/>
                        </a:spcAft>
                        <a:buNone/>
                      </a:pPr>
                      <a:r>
                        <a:rPr lang="pl-PL" sz="800">
                          <a:effectLst/>
                        </a:rPr>
                        <a:t>Contribution</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4158458839"/>
                  </a:ext>
                </a:extLst>
              </a:tr>
              <a:tr h="381204">
                <a:tc vMerge="1">
                  <a:txBody>
                    <a:bodyPr/>
                    <a:lstStyle/>
                    <a:p>
                      <a:endParaRPr lang="pl-PL"/>
                    </a:p>
                  </a:txBody>
                  <a:tcPr/>
                </a:tc>
                <a:tc vMerge="1">
                  <a:txBody>
                    <a:bodyPr/>
                    <a:lstStyle/>
                    <a:p>
                      <a:endParaRPr lang="pl-PL"/>
                    </a:p>
                  </a:txBody>
                  <a:tcPr/>
                </a:tc>
                <a:tc>
                  <a:txBody>
                    <a:bodyPr/>
                    <a:lstStyle/>
                    <a:p>
                      <a:pPr algn="ctr">
                        <a:spcAft>
                          <a:spcPts val="1200"/>
                        </a:spcAft>
                        <a:buNone/>
                      </a:pPr>
                      <a:r>
                        <a:rPr lang="pl-PL" sz="1200" b="1" dirty="0">
                          <a:effectLst/>
                        </a:rPr>
                        <a:t>Hard</a:t>
                      </a:r>
                      <a:endParaRPr lang="pl-PL"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200" b="1" dirty="0">
                          <a:effectLst/>
                        </a:rPr>
                        <a:t>Soft</a:t>
                      </a:r>
                      <a:endParaRPr lang="pl-PL"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200" b="1" dirty="0">
                          <a:effectLst/>
                        </a:rPr>
                        <a:t>Local governments </a:t>
                      </a:r>
                      <a:br>
                        <a:rPr lang="pl-PL" sz="1200" b="1" dirty="0">
                          <a:effectLst/>
                        </a:rPr>
                      </a:br>
                      <a:r>
                        <a:rPr lang="pl-PL" sz="1200" b="1" dirty="0">
                          <a:effectLst/>
                        </a:rPr>
                        <a:t>Public institutions</a:t>
                      </a:r>
                      <a:endParaRPr lang="pl-PL"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200" b="1" dirty="0">
                          <a:effectLst/>
                        </a:rPr>
                        <a:t>SMEs</a:t>
                      </a:r>
                      <a:br>
                        <a:rPr lang="pl-PL" sz="1200" b="1" dirty="0">
                          <a:effectLst/>
                        </a:rPr>
                      </a:br>
                      <a:r>
                        <a:rPr lang="pl-PL" sz="1200" b="1" dirty="0">
                          <a:effectLst/>
                        </a:rPr>
                        <a:t>Business</a:t>
                      </a:r>
                      <a:endParaRPr lang="pl-PL"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200" b="1" dirty="0" err="1">
                          <a:effectLst/>
                        </a:rPr>
                        <a:t>NGOs</a:t>
                      </a:r>
                      <a:endParaRPr lang="pl-PL"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76102826"/>
                  </a:ext>
                </a:extLst>
              </a:tr>
              <a:tr h="762406">
                <a:tc>
                  <a:txBody>
                    <a:bodyPr/>
                    <a:lstStyle/>
                    <a:p>
                      <a:pPr algn="just">
                        <a:spcAft>
                          <a:spcPts val="1200"/>
                        </a:spcAft>
                        <a:buNone/>
                      </a:pPr>
                      <a:r>
                        <a:rPr lang="pl-PL" sz="1200" dirty="0">
                          <a:effectLst/>
                        </a:rPr>
                        <a:t>1.</a:t>
                      </a:r>
                      <a:endParaRPr lang="pl-PL"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300" b="1" dirty="0">
                          <a:effectLst/>
                        </a:rPr>
                        <a:t>Development of cross-border walking and cycling routes and supporting infrastructure, e.g. rest areas for cyclists, picnic areas, etc.</a:t>
                      </a:r>
                      <a:endParaRPr lang="pl-PL" sz="13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212899882"/>
                  </a:ext>
                </a:extLst>
              </a:tr>
              <a:tr h="571805">
                <a:tc>
                  <a:txBody>
                    <a:bodyPr/>
                    <a:lstStyle/>
                    <a:p>
                      <a:pPr algn="just">
                        <a:spcAft>
                          <a:spcPts val="1200"/>
                        </a:spcAft>
                        <a:buNone/>
                      </a:pPr>
                      <a:r>
                        <a:rPr lang="pl-PL" sz="1200">
                          <a:effectLst/>
                        </a:rPr>
                        <a:t>2.</a:t>
                      </a:r>
                      <a:endParaRPr lang="pl-PL"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300" b="1" dirty="0">
                          <a:effectLst/>
                        </a:rPr>
                        <a:t>Development of water trails: canoeing and sailing trails </a:t>
                      </a:r>
                      <a:r>
                        <a:rPr lang="pl-PL" sz="1300" b="1" dirty="0" err="1">
                          <a:effectLst/>
                        </a:rPr>
                        <a:t>together</a:t>
                      </a:r>
                      <a:r>
                        <a:rPr lang="pl-PL" sz="1300" b="1" dirty="0">
                          <a:effectLst/>
                        </a:rPr>
                        <a:t> </a:t>
                      </a:r>
                      <a:r>
                        <a:rPr lang="pl-PL" sz="1300" b="1" dirty="0" err="1">
                          <a:effectLst/>
                        </a:rPr>
                        <a:t>supporting</a:t>
                      </a:r>
                      <a:r>
                        <a:rPr lang="pl-PL" sz="1300" b="1" dirty="0">
                          <a:effectLst/>
                        </a:rPr>
                        <a:t> infrastructure, e.g. harbours, marinas, beaches, promenades, etc. </a:t>
                      </a:r>
                      <a:endParaRPr lang="pl-PL" sz="13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072151579"/>
                  </a:ext>
                </a:extLst>
              </a:tr>
              <a:tr h="381204">
                <a:tc>
                  <a:txBody>
                    <a:bodyPr/>
                    <a:lstStyle/>
                    <a:p>
                      <a:pPr algn="just">
                        <a:spcAft>
                          <a:spcPts val="1200"/>
                        </a:spcAft>
                        <a:buNone/>
                      </a:pPr>
                      <a:r>
                        <a:rPr lang="pl-PL" sz="1200">
                          <a:effectLst/>
                        </a:rPr>
                        <a:t>2.</a:t>
                      </a:r>
                      <a:endParaRPr lang="pl-PL"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300" b="1" dirty="0">
                          <a:effectLst/>
                        </a:rPr>
                        <a:t>Designing and </a:t>
                      </a:r>
                      <a:r>
                        <a:rPr lang="pl-PL" sz="1300" b="1" dirty="0" err="1">
                          <a:effectLst/>
                        </a:rPr>
                        <a:t>marking</a:t>
                      </a:r>
                      <a:r>
                        <a:rPr lang="pl-PL" sz="1300" b="1" dirty="0">
                          <a:effectLst/>
                        </a:rPr>
                        <a:t> </a:t>
                      </a:r>
                      <a:r>
                        <a:rPr lang="pl-PL" sz="1300" b="1" dirty="0" err="1">
                          <a:effectLst/>
                        </a:rPr>
                        <a:t>thematic</a:t>
                      </a:r>
                      <a:r>
                        <a:rPr lang="pl-PL" sz="1300" b="1" dirty="0">
                          <a:effectLst/>
                        </a:rPr>
                        <a:t>, </a:t>
                      </a:r>
                      <a:r>
                        <a:rPr lang="pl-PL" sz="1300" b="1" dirty="0" err="1">
                          <a:effectLst/>
                        </a:rPr>
                        <a:t>educational</a:t>
                      </a:r>
                      <a:r>
                        <a:rPr lang="pl-PL" sz="1300" b="1" dirty="0">
                          <a:effectLst/>
                        </a:rPr>
                        <a:t> trails, e.g. nature trails</a:t>
                      </a:r>
                      <a:endParaRPr lang="pl-PL" sz="13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521680685"/>
                  </a:ext>
                </a:extLst>
              </a:tr>
              <a:tr h="190601">
                <a:tc>
                  <a:txBody>
                    <a:bodyPr/>
                    <a:lstStyle/>
                    <a:p>
                      <a:pPr algn="just">
                        <a:spcAft>
                          <a:spcPts val="1200"/>
                        </a:spcAft>
                        <a:buNone/>
                      </a:pPr>
                      <a:r>
                        <a:rPr lang="pl-PL" sz="1200">
                          <a:effectLst/>
                        </a:rPr>
                        <a:t>3.</a:t>
                      </a:r>
                      <a:endParaRPr lang="pl-PL"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300" b="1" dirty="0">
                          <a:effectLst/>
                        </a:rPr>
                        <a:t>Development of green zones and areas  </a:t>
                      </a:r>
                      <a:endParaRPr lang="pl-PL" sz="13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788348128"/>
                  </a:ext>
                </a:extLst>
              </a:tr>
              <a:tr h="571805">
                <a:tc>
                  <a:txBody>
                    <a:bodyPr/>
                    <a:lstStyle/>
                    <a:p>
                      <a:pPr algn="just">
                        <a:spcAft>
                          <a:spcPts val="1200"/>
                        </a:spcAft>
                        <a:buNone/>
                      </a:pPr>
                      <a:r>
                        <a:rPr lang="pl-PL" sz="1200">
                          <a:effectLst/>
                        </a:rPr>
                        <a:t>4.</a:t>
                      </a:r>
                      <a:endParaRPr lang="pl-PL"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300" b="1" dirty="0">
                          <a:effectLst/>
                        </a:rPr>
                        <a:t>Thematic education offer in the field of sustainable use of the area's natural potential</a:t>
                      </a:r>
                      <a:endParaRPr lang="pl-PL" sz="13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183058050"/>
                  </a:ext>
                </a:extLst>
              </a:tr>
              <a:tr h="381204">
                <a:tc>
                  <a:txBody>
                    <a:bodyPr/>
                    <a:lstStyle/>
                    <a:p>
                      <a:pPr algn="just">
                        <a:spcAft>
                          <a:spcPts val="1200"/>
                        </a:spcAft>
                        <a:buNone/>
                      </a:pPr>
                      <a:r>
                        <a:rPr lang="pl-PL" sz="1200">
                          <a:effectLst/>
                        </a:rPr>
                        <a:t>5</a:t>
                      </a:r>
                      <a:endParaRPr lang="pl-PL"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300" b="1" dirty="0">
                          <a:effectLst/>
                        </a:rPr>
                        <a:t>Development of sports and recreation infrastructure – land and water tourism</a:t>
                      </a:r>
                      <a:endParaRPr lang="pl-PL" sz="13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 </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302461384"/>
                  </a:ext>
                </a:extLst>
              </a:tr>
              <a:tr h="190601">
                <a:tc>
                  <a:txBody>
                    <a:bodyPr/>
                    <a:lstStyle/>
                    <a:p>
                      <a:pPr algn="just">
                        <a:spcAft>
                          <a:spcPts val="1200"/>
                        </a:spcAft>
                        <a:buNone/>
                      </a:pPr>
                      <a:r>
                        <a:rPr lang="pl-PL" sz="1200">
                          <a:effectLst/>
                        </a:rPr>
                        <a:t>6.</a:t>
                      </a:r>
                      <a:endParaRPr lang="pl-PL"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300" b="1" dirty="0">
                          <a:effectLst/>
                        </a:rPr>
                        <a:t>Sports and recreation equipment rental services </a:t>
                      </a:r>
                      <a:endParaRPr lang="pl-PL" sz="13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233054305"/>
                  </a:ext>
                </a:extLst>
              </a:tr>
              <a:tr h="381204">
                <a:tc>
                  <a:txBody>
                    <a:bodyPr/>
                    <a:lstStyle/>
                    <a:p>
                      <a:pPr algn="just">
                        <a:spcAft>
                          <a:spcPts val="1200"/>
                        </a:spcAft>
                        <a:buNone/>
                      </a:pPr>
                      <a:r>
                        <a:rPr lang="pl-PL" sz="1200">
                          <a:effectLst/>
                        </a:rPr>
                        <a:t>7</a:t>
                      </a:r>
                      <a:endParaRPr lang="pl-PL"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300" b="1" dirty="0">
                          <a:effectLst/>
                        </a:rPr>
                        <a:t>Events (sport, recreation, hobbies and integration)</a:t>
                      </a:r>
                      <a:endParaRPr lang="pl-PL" sz="13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34687673"/>
                  </a:ext>
                </a:extLst>
              </a:tr>
              <a:tr h="381204">
                <a:tc>
                  <a:txBody>
                    <a:bodyPr/>
                    <a:lstStyle/>
                    <a:p>
                      <a:pPr algn="just">
                        <a:spcAft>
                          <a:spcPts val="1200"/>
                        </a:spcAft>
                        <a:buNone/>
                      </a:pPr>
                      <a:r>
                        <a:rPr lang="pl-PL" sz="1200">
                          <a:effectLst/>
                        </a:rPr>
                        <a:t>8</a:t>
                      </a:r>
                      <a:endParaRPr lang="pl-PL"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300" b="1" dirty="0">
                          <a:effectLst/>
                        </a:rPr>
                        <a:t>Nature tourism offers, e.g. bird watching, etc. </a:t>
                      </a:r>
                      <a:endParaRPr lang="pl-PL" sz="13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 </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83832098"/>
                  </a:ext>
                </a:extLst>
              </a:tr>
              <a:tr h="206567">
                <a:tc>
                  <a:txBody>
                    <a:bodyPr/>
                    <a:lstStyle/>
                    <a:p>
                      <a:pPr algn="just">
                        <a:spcAft>
                          <a:spcPts val="1200"/>
                        </a:spcAft>
                        <a:buNone/>
                      </a:pPr>
                      <a:r>
                        <a:rPr lang="pl-PL" sz="1200">
                          <a:effectLst/>
                        </a:rPr>
                        <a:t>9.</a:t>
                      </a:r>
                      <a:endParaRPr lang="pl-PL"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300" b="1" dirty="0">
                          <a:effectLst/>
                        </a:rPr>
                        <a:t>Cruises on lakes and rivers</a:t>
                      </a:r>
                      <a:endParaRPr lang="pl-PL" sz="13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843867150"/>
                  </a:ext>
                </a:extLst>
              </a:tr>
              <a:tr h="190601">
                <a:tc>
                  <a:txBody>
                    <a:bodyPr/>
                    <a:lstStyle/>
                    <a:p>
                      <a:pPr algn="just">
                        <a:spcAft>
                          <a:spcPts val="1200"/>
                        </a:spcAft>
                        <a:buNone/>
                      </a:pPr>
                      <a:r>
                        <a:rPr lang="pl-PL" sz="1200">
                          <a:effectLst/>
                        </a:rPr>
                        <a:t>10</a:t>
                      </a:r>
                      <a:endParaRPr lang="pl-PL"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just">
                        <a:spcAft>
                          <a:spcPts val="1200"/>
                        </a:spcAft>
                        <a:buNone/>
                      </a:pPr>
                      <a:r>
                        <a:rPr lang="pl-PL" sz="1300" b="1" dirty="0">
                          <a:effectLst/>
                        </a:rPr>
                        <a:t>Sports and themed camps</a:t>
                      </a:r>
                      <a:endParaRPr lang="pl-PL" sz="13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250000105"/>
                  </a:ext>
                </a:extLst>
              </a:tr>
            </a:tbl>
          </a:graphicData>
        </a:graphic>
      </p:graphicFrame>
      <p:sp>
        <p:nvSpPr>
          <p:cNvPr id="4" name="Rectangle 1">
            <a:extLst>
              <a:ext uri="{FF2B5EF4-FFF2-40B4-BE49-F238E27FC236}">
                <a16:creationId xmlns:a16="http://schemas.microsoft.com/office/drawing/2014/main" id="{06C6BFD8-34B2-0DFF-836A-98DD7857B9BA}"/>
              </a:ext>
            </a:extLst>
          </p:cNvPr>
          <p:cNvSpPr>
            <a:spLocks noChangeArrowheads="1"/>
          </p:cNvSpPr>
          <p:nvPr/>
        </p:nvSpPr>
        <p:spPr bwMode="auto">
          <a:xfrm>
            <a:off x="375773" y="825838"/>
            <a:ext cx="17352133"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500" b="1" i="0" u="none" strike="noStrike" cap="none"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Strategic directions for hard and soft investments – </a:t>
            </a:r>
            <a:r>
              <a:rPr kumimoji="0" lang="pl-PL" altLang="pl-PL" sz="1500" b="1" i="0" u="sng" strike="noStrike" cap="none"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active tourism</a:t>
            </a:r>
            <a:endParaRPr kumimoji="0" lang="pl-PL" altLang="pl-PL" sz="1500" b="1" i="0" u="sng"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200" b="1" i="1" u="none" strike="noStrike" cap="none" normalizeH="0" baseline="0" dirty="0">
                <a:ln>
                  <a:noFill/>
                </a:ln>
                <a:effectLst/>
                <a:latin typeface="Verdana" panose="020B0604030504040204" pitchFamily="34" charset="0"/>
                <a:ea typeface="Calibri" panose="020F0502020204030204" pitchFamily="34" charset="0"/>
                <a:cs typeface="Arial" panose="020B0604020202020204" pitchFamily="34" charset="0"/>
              </a:rPr>
              <a:t>Source: KREATUS own research  </a:t>
            </a:r>
            <a:endParaRPr kumimoji="0" lang="pl-PL" altLang="pl-PL" sz="1200" b="1"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71923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B1332-1930-885A-DCC3-99A0FBF3C0DD}"/>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16B2A5B4-A81D-495D-09C8-C3D50FBE97D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57"/>
            <a:ext cx="4332514" cy="1301654"/>
          </a:xfrm>
          <a:prstGeom prst="rect">
            <a:avLst/>
          </a:prstGeom>
        </p:spPr>
      </p:pic>
      <p:sp>
        <p:nvSpPr>
          <p:cNvPr id="6" name="TextBox 5">
            <a:extLst>
              <a:ext uri="{FF2B5EF4-FFF2-40B4-BE49-F238E27FC236}">
                <a16:creationId xmlns:a16="http://schemas.microsoft.com/office/drawing/2014/main" id="{F1337B43-3DA0-D9FE-AC87-ABBA85BF0E25}"/>
              </a:ext>
            </a:extLst>
          </p:cNvPr>
          <p:cNvSpPr txBox="1"/>
          <p:nvPr/>
        </p:nvSpPr>
        <p:spPr>
          <a:xfrm>
            <a:off x="4031789" y="54428"/>
            <a:ext cx="8160211" cy="1246495"/>
          </a:xfrm>
          <a:prstGeom prst="rect">
            <a:avLst/>
          </a:prstGeom>
          <a:noFill/>
        </p:spPr>
        <p:txBody>
          <a:bodyPr wrap="square">
            <a:spAutoFit/>
          </a:bodyPr>
          <a:lstStyle/>
          <a:p>
            <a:pPr lvl="0" algn="r">
              <a:defRPr/>
            </a:pPr>
            <a:r>
              <a:rPr lang="pl-PL" sz="2500" b="1" dirty="0">
                <a:solidFill>
                  <a:srgbClr val="0628BA"/>
                </a:solidFill>
              </a:rPr>
              <a:t>STRATEGIC DIRECTIONS FOR INVESTMENTS RELATED TO LEADING CROSS-BORDER TOURISM OFFERS – RESEARCH RESULTS</a:t>
            </a:r>
            <a:endParaRPr kumimoji="0" lang="lt-LT" sz="2500" b="1" i="0" u="none" strike="noStrike" kern="1200" cap="none" spc="0" normalizeH="0" baseline="0" noProof="0" dirty="0">
              <a:ln>
                <a:noFill/>
              </a:ln>
              <a:solidFill>
                <a:srgbClr val="0628BA"/>
              </a:solidFill>
              <a:effectLst/>
              <a:uLnTx/>
              <a:uFillTx/>
              <a:latin typeface="Aptos" panose="02110004020202020204"/>
              <a:ea typeface="+mn-ea"/>
              <a:cs typeface="+mn-cs"/>
            </a:endParaRPr>
          </a:p>
        </p:txBody>
      </p:sp>
      <p:sp>
        <p:nvSpPr>
          <p:cNvPr id="4" name="Rectangle 1">
            <a:extLst>
              <a:ext uri="{FF2B5EF4-FFF2-40B4-BE49-F238E27FC236}">
                <a16:creationId xmlns:a16="http://schemas.microsoft.com/office/drawing/2014/main" id="{EE1B6CB7-D305-7149-3246-58CBEB94A243}"/>
              </a:ext>
            </a:extLst>
          </p:cNvPr>
          <p:cNvSpPr>
            <a:spLocks noChangeArrowheads="1"/>
          </p:cNvSpPr>
          <p:nvPr/>
        </p:nvSpPr>
        <p:spPr bwMode="auto">
          <a:xfrm>
            <a:off x="212726" y="1300923"/>
            <a:ext cx="17260058"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500" b="1" i="0" u="none" strike="noStrike" cap="none"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Strategic directions for hard and soft investments – </a:t>
            </a:r>
            <a:r>
              <a:rPr kumimoji="0" lang="pl-PL" altLang="pl-PL" sz="1500" b="1" i="0" u="sng" strike="noStrike" cap="none"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cultural tourism</a:t>
            </a:r>
            <a:endParaRPr kumimoji="0" lang="pl-PL" altLang="pl-PL" sz="1500" b="1" i="0" u="sng"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200" b="1" i="1" u="none" strike="noStrike" cap="none" normalizeH="0" baseline="0" dirty="0">
                <a:ln>
                  <a:noFill/>
                </a:ln>
                <a:effectLst/>
                <a:latin typeface="Verdana" panose="020B0604030504040204" pitchFamily="34" charset="0"/>
                <a:ea typeface="Calibri" panose="020F0502020204030204" pitchFamily="34" charset="0"/>
                <a:cs typeface="Arial" panose="020B0604020202020204" pitchFamily="34" charset="0"/>
              </a:rPr>
              <a:t>Source: KREATUS own research  </a:t>
            </a:r>
            <a:endParaRPr kumimoji="0" lang="pl-PL" altLang="pl-PL" sz="1200" b="1"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p:txBody>
      </p:sp>
      <p:graphicFrame>
        <p:nvGraphicFramePr>
          <p:cNvPr id="5" name="Tabela 4">
            <a:extLst>
              <a:ext uri="{FF2B5EF4-FFF2-40B4-BE49-F238E27FC236}">
                <a16:creationId xmlns:a16="http://schemas.microsoft.com/office/drawing/2014/main" id="{18BE1FDF-9F54-1651-0AA9-4F23EC7AEC62}"/>
              </a:ext>
            </a:extLst>
          </p:cNvPr>
          <p:cNvGraphicFramePr>
            <a:graphicFrameLocks noGrp="1"/>
          </p:cNvGraphicFramePr>
          <p:nvPr>
            <p:extLst>
              <p:ext uri="{D42A27DB-BD31-4B8C-83A1-F6EECF244321}">
                <p14:modId xmlns:p14="http://schemas.microsoft.com/office/powerpoint/2010/main" val="2979373447"/>
              </p:ext>
            </p:extLst>
          </p:nvPr>
        </p:nvGraphicFramePr>
        <p:xfrm>
          <a:off x="286154" y="1769775"/>
          <a:ext cx="11619692" cy="5091085"/>
        </p:xfrm>
        <a:graphic>
          <a:graphicData uri="http://schemas.openxmlformats.org/drawingml/2006/table">
            <a:tbl>
              <a:tblPr firstRow="1" firstCol="1" bandRow="1">
                <a:tableStyleId>{5C22544A-7EE6-4342-B048-85BDC9FD1C3A}</a:tableStyleId>
              </a:tblPr>
              <a:tblGrid>
                <a:gridCol w="490094">
                  <a:extLst>
                    <a:ext uri="{9D8B030D-6E8A-4147-A177-3AD203B41FA5}">
                      <a16:colId xmlns:a16="http://schemas.microsoft.com/office/drawing/2014/main" val="2135048913"/>
                    </a:ext>
                  </a:extLst>
                </a:gridCol>
                <a:gridCol w="6619183">
                  <a:extLst>
                    <a:ext uri="{9D8B030D-6E8A-4147-A177-3AD203B41FA5}">
                      <a16:colId xmlns:a16="http://schemas.microsoft.com/office/drawing/2014/main" val="1825752827"/>
                    </a:ext>
                  </a:extLst>
                </a:gridCol>
                <a:gridCol w="1076349">
                  <a:extLst>
                    <a:ext uri="{9D8B030D-6E8A-4147-A177-3AD203B41FA5}">
                      <a16:colId xmlns:a16="http://schemas.microsoft.com/office/drawing/2014/main" val="1550458527"/>
                    </a:ext>
                  </a:extLst>
                </a:gridCol>
                <a:gridCol w="805431">
                  <a:extLst>
                    <a:ext uri="{9D8B030D-6E8A-4147-A177-3AD203B41FA5}">
                      <a16:colId xmlns:a16="http://schemas.microsoft.com/office/drawing/2014/main" val="3784162987"/>
                    </a:ext>
                  </a:extLst>
                </a:gridCol>
                <a:gridCol w="1120282">
                  <a:extLst>
                    <a:ext uri="{9D8B030D-6E8A-4147-A177-3AD203B41FA5}">
                      <a16:colId xmlns:a16="http://schemas.microsoft.com/office/drawing/2014/main" val="1976388568"/>
                    </a:ext>
                  </a:extLst>
                </a:gridCol>
                <a:gridCol w="827398">
                  <a:extLst>
                    <a:ext uri="{9D8B030D-6E8A-4147-A177-3AD203B41FA5}">
                      <a16:colId xmlns:a16="http://schemas.microsoft.com/office/drawing/2014/main" val="1073810641"/>
                    </a:ext>
                  </a:extLst>
                </a:gridCol>
                <a:gridCol w="680955">
                  <a:extLst>
                    <a:ext uri="{9D8B030D-6E8A-4147-A177-3AD203B41FA5}">
                      <a16:colId xmlns:a16="http://schemas.microsoft.com/office/drawing/2014/main" val="1115834676"/>
                    </a:ext>
                  </a:extLst>
                </a:gridCol>
              </a:tblGrid>
              <a:tr h="182165">
                <a:tc rowSpan="2">
                  <a:txBody>
                    <a:bodyPr/>
                    <a:lstStyle/>
                    <a:p>
                      <a:pPr algn="just">
                        <a:spcAft>
                          <a:spcPts val="1200"/>
                        </a:spcAft>
                        <a:buNone/>
                      </a:pPr>
                      <a:r>
                        <a:rPr lang="pl-PL" sz="800">
                          <a:effectLst/>
                        </a:rPr>
                        <a:t> </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rowSpan="2">
                  <a:txBody>
                    <a:bodyPr/>
                    <a:lstStyle/>
                    <a:p>
                      <a:pPr algn="just">
                        <a:spcAft>
                          <a:spcPts val="1200"/>
                        </a:spcAft>
                        <a:buNone/>
                      </a:pPr>
                      <a:r>
                        <a:rPr lang="pl-PL" sz="800" dirty="0">
                          <a:effectLst/>
                        </a:rPr>
                        <a:t>Characteristics of the operation</a:t>
                      </a:r>
                      <a:endParaRPr lang="pl-PL" sz="8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gridSpan="2">
                  <a:txBody>
                    <a:bodyPr/>
                    <a:lstStyle/>
                    <a:p>
                      <a:pPr algn="ctr">
                        <a:spcAft>
                          <a:spcPts val="1200"/>
                        </a:spcAft>
                        <a:buNone/>
                      </a:pPr>
                      <a:r>
                        <a:rPr lang="pl-PL" sz="800">
                          <a:effectLst/>
                        </a:rPr>
                        <a:t>Type of operation</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hMerge="1">
                  <a:txBody>
                    <a:bodyPr/>
                    <a:lstStyle/>
                    <a:p>
                      <a:endParaRPr lang="pl-PL"/>
                    </a:p>
                  </a:txBody>
                  <a:tcPr/>
                </a:tc>
                <a:tc gridSpan="3">
                  <a:txBody>
                    <a:bodyPr/>
                    <a:lstStyle/>
                    <a:p>
                      <a:pPr algn="ctr">
                        <a:spcAft>
                          <a:spcPts val="1200"/>
                        </a:spcAft>
                        <a:buNone/>
                      </a:pPr>
                      <a:r>
                        <a:rPr lang="pl-PL" sz="800">
                          <a:effectLst/>
                        </a:rPr>
                        <a:t>Contribution</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hMerge="1">
                  <a:txBody>
                    <a:bodyPr/>
                    <a:lstStyle/>
                    <a:p>
                      <a:endParaRPr lang="pl-PL"/>
                    </a:p>
                  </a:txBody>
                  <a:tcPr/>
                </a:tc>
                <a:tc hMerge="1">
                  <a:txBody>
                    <a:bodyPr/>
                    <a:lstStyle/>
                    <a:p>
                      <a:endParaRPr lang="pl-PL"/>
                    </a:p>
                  </a:txBody>
                  <a:tcPr/>
                </a:tc>
                <a:extLst>
                  <a:ext uri="{0D108BD9-81ED-4DB2-BD59-A6C34878D82A}">
                    <a16:rowId xmlns:a16="http://schemas.microsoft.com/office/drawing/2014/main" val="3892799469"/>
                  </a:ext>
                </a:extLst>
              </a:tr>
              <a:tr h="364329">
                <a:tc vMerge="1">
                  <a:txBody>
                    <a:bodyPr/>
                    <a:lstStyle/>
                    <a:p>
                      <a:endParaRPr lang="pl-PL"/>
                    </a:p>
                  </a:txBody>
                  <a:tcPr/>
                </a:tc>
                <a:tc vMerge="1">
                  <a:txBody>
                    <a:bodyPr/>
                    <a:lstStyle/>
                    <a:p>
                      <a:endParaRPr lang="pl-PL"/>
                    </a:p>
                  </a:txBody>
                  <a:tcPr/>
                </a:tc>
                <a:tc>
                  <a:txBody>
                    <a:bodyPr/>
                    <a:lstStyle/>
                    <a:p>
                      <a:pPr algn="ctr">
                        <a:spcAft>
                          <a:spcPts val="1200"/>
                        </a:spcAft>
                        <a:buNone/>
                      </a:pPr>
                      <a:r>
                        <a:rPr lang="pl-PL" sz="1200" b="1" dirty="0">
                          <a:effectLst/>
                        </a:rPr>
                        <a:t>Hard</a:t>
                      </a:r>
                      <a:endParaRPr lang="pl-PL"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200" b="1" dirty="0">
                          <a:effectLst/>
                        </a:rPr>
                        <a:t>Soft</a:t>
                      </a:r>
                      <a:endParaRPr lang="pl-PL"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200" b="1" dirty="0">
                          <a:effectLst/>
                        </a:rPr>
                        <a:t>Local governments  Public institutions</a:t>
                      </a:r>
                      <a:endParaRPr lang="pl-PL"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200" b="1" dirty="0">
                          <a:effectLst/>
                        </a:rPr>
                        <a:t>SMEs</a:t>
                      </a:r>
                      <a:br>
                        <a:rPr lang="pl-PL" sz="1200" b="1" dirty="0">
                          <a:effectLst/>
                        </a:rPr>
                      </a:br>
                      <a:r>
                        <a:rPr lang="pl-PL" sz="1200" b="1" dirty="0">
                          <a:effectLst/>
                        </a:rPr>
                        <a:t>Business</a:t>
                      </a:r>
                      <a:endParaRPr lang="pl-PL"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200" b="1" dirty="0" err="1">
                          <a:effectLst/>
                        </a:rPr>
                        <a:t>NGOs</a:t>
                      </a:r>
                      <a:endParaRPr lang="pl-PL" sz="12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586274625"/>
                  </a:ext>
                </a:extLst>
              </a:tr>
              <a:tr h="546494">
                <a:tc>
                  <a:txBody>
                    <a:bodyPr/>
                    <a:lstStyle/>
                    <a:p>
                      <a:pPr algn="just">
                        <a:spcAft>
                          <a:spcPts val="1200"/>
                        </a:spcAft>
                        <a:buNone/>
                      </a:pPr>
                      <a:r>
                        <a:rPr lang="pl-PL" sz="800">
                          <a:effectLst/>
                        </a:rPr>
                        <a:t>1.</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500" b="1" dirty="0">
                          <a:effectLst/>
                        </a:rPr>
                        <a:t>Designing and </a:t>
                      </a:r>
                      <a:r>
                        <a:rPr lang="pl-PL" sz="1500" b="1" dirty="0" err="1">
                          <a:effectLst/>
                        </a:rPr>
                        <a:t>marking</a:t>
                      </a:r>
                      <a:r>
                        <a:rPr lang="pl-PL" sz="1500" b="1" dirty="0">
                          <a:effectLst/>
                        </a:rPr>
                        <a:t> </a:t>
                      </a:r>
                      <a:r>
                        <a:rPr lang="pl-PL" sz="1600" b="1" dirty="0" err="1">
                          <a:effectLst/>
                        </a:rPr>
                        <a:t>thematic</a:t>
                      </a:r>
                      <a:r>
                        <a:rPr lang="pl-PL" sz="1600" b="1" dirty="0">
                          <a:effectLst/>
                        </a:rPr>
                        <a:t>, </a:t>
                      </a:r>
                      <a:r>
                        <a:rPr lang="pl-PL" sz="1600" b="1" dirty="0" err="1">
                          <a:effectLst/>
                        </a:rPr>
                        <a:t>educational</a:t>
                      </a:r>
                      <a:r>
                        <a:rPr lang="pl-PL" sz="1500" b="1" dirty="0">
                          <a:effectLst/>
                        </a:rPr>
                        <a:t> trails, e.g. pilgrimage trails, </a:t>
                      </a:r>
                      <a:r>
                        <a:rPr lang="pl-PL" sz="1500" b="1" dirty="0" err="1">
                          <a:effectLst/>
                        </a:rPr>
                        <a:t>folk</a:t>
                      </a:r>
                      <a:r>
                        <a:rPr lang="pl-PL" sz="1500" b="1" dirty="0">
                          <a:effectLst/>
                        </a:rPr>
                        <a:t> </a:t>
                      </a:r>
                      <a:r>
                        <a:rPr lang="pl-PL" sz="1500" b="1" dirty="0" err="1">
                          <a:effectLst/>
                        </a:rPr>
                        <a:t>trails</a:t>
                      </a:r>
                      <a:r>
                        <a:rPr lang="pl-PL" sz="1500" b="1" dirty="0">
                          <a:effectLst/>
                        </a:rPr>
                        <a:t>, </a:t>
                      </a:r>
                      <a:r>
                        <a:rPr lang="pl-PL" sz="1500" b="1" dirty="0" err="1">
                          <a:effectLst/>
                        </a:rPr>
                        <a:t>wood</a:t>
                      </a:r>
                      <a:r>
                        <a:rPr lang="pl-PL" sz="1500" b="1" dirty="0">
                          <a:effectLst/>
                        </a:rPr>
                        <a:t> </a:t>
                      </a:r>
                      <a:r>
                        <a:rPr lang="pl-PL" sz="1500" b="1" dirty="0" err="1">
                          <a:effectLst/>
                        </a:rPr>
                        <a:t>architecture</a:t>
                      </a:r>
                      <a:r>
                        <a:rPr lang="pl-PL" sz="1500" b="1" dirty="0">
                          <a:effectLst/>
                        </a:rPr>
                        <a:t> trails;</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015394636"/>
                  </a:ext>
                </a:extLst>
              </a:tr>
              <a:tr h="233657">
                <a:tc>
                  <a:txBody>
                    <a:bodyPr/>
                    <a:lstStyle/>
                    <a:p>
                      <a:pPr algn="just">
                        <a:spcAft>
                          <a:spcPts val="1200"/>
                        </a:spcAft>
                        <a:buNone/>
                      </a:pPr>
                      <a:r>
                        <a:rPr lang="pl-PL" sz="800">
                          <a:effectLst/>
                        </a:rPr>
                        <a:t>2.</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500" b="1" dirty="0">
                          <a:effectLst/>
                        </a:rPr>
                        <a:t>Conducting archaeological research  </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567479195"/>
                  </a:ext>
                </a:extLst>
              </a:tr>
              <a:tr h="467315">
                <a:tc>
                  <a:txBody>
                    <a:bodyPr/>
                    <a:lstStyle/>
                    <a:p>
                      <a:pPr algn="just">
                        <a:spcAft>
                          <a:spcPts val="1200"/>
                        </a:spcAft>
                        <a:buNone/>
                      </a:pPr>
                      <a:r>
                        <a:rPr lang="pl-PL" sz="800">
                          <a:effectLst/>
                        </a:rPr>
                        <a:t>3.</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500" b="1" dirty="0">
                          <a:effectLst/>
                        </a:rPr>
                        <a:t>Protection of historical and cultural tangible </a:t>
                      </a:r>
                      <a:br>
                        <a:rPr lang="pl-PL" sz="1500" b="1" dirty="0">
                          <a:effectLst/>
                        </a:rPr>
                      </a:br>
                      <a:r>
                        <a:rPr lang="pl-PL" sz="1500" b="1" dirty="0">
                          <a:effectLst/>
                        </a:rPr>
                        <a:t>and intangible heritage </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36665430"/>
                  </a:ext>
                </a:extLst>
              </a:tr>
              <a:tr h="233657">
                <a:tc>
                  <a:txBody>
                    <a:bodyPr/>
                    <a:lstStyle/>
                    <a:p>
                      <a:pPr algn="just">
                        <a:spcAft>
                          <a:spcPts val="1200"/>
                        </a:spcAft>
                        <a:buNone/>
                      </a:pPr>
                      <a:r>
                        <a:rPr lang="pl-PL" sz="800">
                          <a:effectLst/>
                        </a:rPr>
                        <a:t>4.</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500" b="1" dirty="0">
                          <a:effectLst/>
                        </a:rPr>
                        <a:t>Development of museum and exhibition offerings  </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831108491"/>
                  </a:ext>
                </a:extLst>
              </a:tr>
              <a:tr h="546494">
                <a:tc>
                  <a:txBody>
                    <a:bodyPr/>
                    <a:lstStyle/>
                    <a:p>
                      <a:pPr algn="just">
                        <a:spcAft>
                          <a:spcPts val="1200"/>
                        </a:spcAft>
                        <a:buNone/>
                      </a:pPr>
                      <a:r>
                        <a:rPr lang="pl-PL" sz="800">
                          <a:effectLst/>
                        </a:rPr>
                        <a:t>5.</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500" b="1" dirty="0">
                          <a:effectLst/>
                        </a:rPr>
                        <a:t>Educational offerings on the sustainable use of cultural values </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22125983"/>
                  </a:ext>
                </a:extLst>
              </a:tr>
              <a:tr h="589482">
                <a:tc>
                  <a:txBody>
                    <a:bodyPr/>
                    <a:lstStyle/>
                    <a:p>
                      <a:pPr algn="just">
                        <a:spcAft>
                          <a:spcPts val="1200"/>
                        </a:spcAft>
                        <a:buNone/>
                      </a:pPr>
                      <a:r>
                        <a:rPr lang="pl-PL" sz="800">
                          <a:effectLst/>
                        </a:rPr>
                        <a:t>6.</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500" b="1" dirty="0">
                          <a:effectLst/>
                        </a:rPr>
                        <a:t>Development of cultural infrastructure, e.g. cultural centres, theatres, museums, open-air museums</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928874976"/>
                  </a:ext>
                </a:extLst>
              </a:tr>
              <a:tr h="233657">
                <a:tc>
                  <a:txBody>
                    <a:bodyPr/>
                    <a:lstStyle/>
                    <a:p>
                      <a:pPr algn="just">
                        <a:spcAft>
                          <a:spcPts val="1200"/>
                        </a:spcAft>
                        <a:buNone/>
                      </a:pPr>
                      <a:r>
                        <a:rPr lang="pl-PL" sz="800">
                          <a:effectLst/>
                        </a:rPr>
                        <a:t>7.</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500" b="1" dirty="0">
                          <a:effectLst/>
                        </a:rPr>
                        <a:t>Promotion of crafts and handicrafts</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983443812"/>
                  </a:ext>
                </a:extLst>
              </a:tr>
              <a:tr h="364329">
                <a:tc>
                  <a:txBody>
                    <a:bodyPr/>
                    <a:lstStyle/>
                    <a:p>
                      <a:pPr algn="just">
                        <a:spcAft>
                          <a:spcPts val="1200"/>
                        </a:spcAft>
                        <a:buNone/>
                      </a:pPr>
                      <a:r>
                        <a:rPr lang="pl-PL" sz="800">
                          <a:effectLst/>
                        </a:rPr>
                        <a:t>8</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500" b="1" dirty="0">
                          <a:effectLst/>
                        </a:rPr>
                        <a:t>Cultural events, festivals, concerts and performances</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71601912"/>
                  </a:ext>
                </a:extLst>
              </a:tr>
              <a:tr h="364329">
                <a:tc>
                  <a:txBody>
                    <a:bodyPr/>
                    <a:lstStyle/>
                    <a:p>
                      <a:pPr algn="just">
                        <a:spcAft>
                          <a:spcPts val="1200"/>
                        </a:spcAft>
                        <a:buNone/>
                      </a:pPr>
                      <a:r>
                        <a:rPr lang="pl-PL" sz="800">
                          <a:effectLst/>
                        </a:rPr>
                        <a:t>9.</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500" b="1" dirty="0">
                          <a:effectLst/>
                        </a:rPr>
                        <a:t>Promoting borderland cuisine, folklore, dialect, music, dance, etc.</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 </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348990142"/>
                  </a:ext>
                </a:extLst>
              </a:tr>
              <a:tr h="364329">
                <a:tc>
                  <a:txBody>
                    <a:bodyPr/>
                    <a:lstStyle/>
                    <a:p>
                      <a:pPr algn="just">
                        <a:spcAft>
                          <a:spcPts val="1200"/>
                        </a:spcAft>
                        <a:buNone/>
                      </a:pPr>
                      <a:r>
                        <a:rPr lang="pl-PL" sz="800">
                          <a:effectLst/>
                        </a:rPr>
                        <a:t>10</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500" b="1" dirty="0">
                          <a:effectLst/>
                        </a:rPr>
                        <a:t>Organisation of guided cross-border trips</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 </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 </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593344684"/>
                  </a:ext>
                </a:extLst>
              </a:tr>
              <a:tr h="233657">
                <a:tc>
                  <a:txBody>
                    <a:bodyPr/>
                    <a:lstStyle/>
                    <a:p>
                      <a:pPr algn="just">
                        <a:spcAft>
                          <a:spcPts val="1200"/>
                        </a:spcAft>
                        <a:buNone/>
                      </a:pPr>
                      <a:r>
                        <a:rPr lang="pl-PL" sz="800">
                          <a:effectLst/>
                        </a:rPr>
                        <a:t>11.</a:t>
                      </a:r>
                      <a:endParaRPr lang="pl-PL" sz="8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1500" b="1" dirty="0">
                          <a:effectLst/>
                        </a:rPr>
                        <a:t>Development of virtual museums</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a:effectLst/>
                        </a:rPr>
                        <a:t>X</a:t>
                      </a:r>
                      <a:endParaRPr lang="pl-PL" sz="1500" b="1">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ctr">
                        <a:spcAft>
                          <a:spcPts val="1200"/>
                        </a:spcAft>
                        <a:buNone/>
                      </a:pPr>
                      <a:r>
                        <a:rPr lang="pl-PL" sz="1500" b="1" dirty="0">
                          <a:effectLst/>
                        </a:rPr>
                        <a:t>X</a:t>
                      </a:r>
                      <a:endParaRPr lang="pl-PL" sz="1500" b="1"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163458953"/>
                  </a:ext>
                </a:extLst>
              </a:tr>
            </a:tbl>
          </a:graphicData>
        </a:graphic>
      </p:graphicFrame>
    </p:spTree>
    <p:extLst>
      <p:ext uri="{BB962C8B-B14F-4D97-AF65-F5344CB8AC3E}">
        <p14:creationId xmlns:p14="http://schemas.microsoft.com/office/powerpoint/2010/main" val="323757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CEA25-56E3-FE72-6DA1-0FAB6B53EE20}"/>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55F7749A-665A-989E-B100-F464677BF9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4692" y="164193"/>
            <a:ext cx="4332514" cy="1301654"/>
          </a:xfrm>
          <a:prstGeom prst="rect">
            <a:avLst/>
          </a:prstGeom>
        </p:spPr>
      </p:pic>
      <p:sp>
        <p:nvSpPr>
          <p:cNvPr id="6" name="TextBox 5">
            <a:extLst>
              <a:ext uri="{FF2B5EF4-FFF2-40B4-BE49-F238E27FC236}">
                <a16:creationId xmlns:a16="http://schemas.microsoft.com/office/drawing/2014/main" id="{F33E97F4-E1AA-7F82-03D4-D8B80D1B1EC7}"/>
              </a:ext>
            </a:extLst>
          </p:cNvPr>
          <p:cNvSpPr txBox="1"/>
          <p:nvPr/>
        </p:nvSpPr>
        <p:spPr>
          <a:xfrm>
            <a:off x="3721100" y="67618"/>
            <a:ext cx="8211011" cy="1246495"/>
          </a:xfrm>
          <a:prstGeom prst="rect">
            <a:avLst/>
          </a:prstGeom>
          <a:noFill/>
        </p:spPr>
        <p:txBody>
          <a:bodyPr wrap="square">
            <a:spAutoFit/>
          </a:bodyPr>
          <a:lstStyle/>
          <a:p>
            <a:pPr algn="r">
              <a:defRPr/>
            </a:pPr>
            <a:r>
              <a:rPr lang="pl-PL" sz="2500" b="1" dirty="0">
                <a:solidFill>
                  <a:srgbClr val="0628BA"/>
                </a:solidFill>
              </a:rPr>
              <a:t>STRATEGIC DIRECTIONS FOR INVESTMENTS RELATED TO LEADING CROSS-BORDER TOURISM OFFERS – RECOMMENDATIONS</a:t>
            </a:r>
            <a:endParaRPr lang="lt-LT" sz="2500" b="1" dirty="0">
              <a:solidFill>
                <a:srgbClr val="0628BA"/>
              </a:solidFill>
            </a:endParaRPr>
          </a:p>
        </p:txBody>
      </p:sp>
      <p:graphicFrame>
        <p:nvGraphicFramePr>
          <p:cNvPr id="3" name="Tabela 2">
            <a:extLst>
              <a:ext uri="{FF2B5EF4-FFF2-40B4-BE49-F238E27FC236}">
                <a16:creationId xmlns:a16="http://schemas.microsoft.com/office/drawing/2014/main" id="{74278D47-0B28-7649-BD29-194D267A6CF5}"/>
              </a:ext>
            </a:extLst>
          </p:cNvPr>
          <p:cNvGraphicFramePr>
            <a:graphicFrameLocks noGrp="1"/>
          </p:cNvGraphicFramePr>
          <p:nvPr>
            <p:extLst>
              <p:ext uri="{D42A27DB-BD31-4B8C-83A1-F6EECF244321}">
                <p14:modId xmlns:p14="http://schemas.microsoft.com/office/powerpoint/2010/main" val="2686901623"/>
              </p:ext>
            </p:extLst>
          </p:nvPr>
        </p:nvGraphicFramePr>
        <p:xfrm>
          <a:off x="196851" y="1562422"/>
          <a:ext cx="11427690" cy="5131385"/>
        </p:xfrm>
        <a:graphic>
          <a:graphicData uri="http://schemas.openxmlformats.org/drawingml/2006/table">
            <a:tbl>
              <a:tblPr firstRow="1" firstCol="1" bandRow="1">
                <a:tableStyleId>{5C22544A-7EE6-4342-B048-85BDC9FD1C3A}</a:tableStyleId>
              </a:tblPr>
              <a:tblGrid>
                <a:gridCol w="395477">
                  <a:extLst>
                    <a:ext uri="{9D8B030D-6E8A-4147-A177-3AD203B41FA5}">
                      <a16:colId xmlns:a16="http://schemas.microsoft.com/office/drawing/2014/main" val="4139744349"/>
                    </a:ext>
                  </a:extLst>
                </a:gridCol>
                <a:gridCol w="2545063">
                  <a:extLst>
                    <a:ext uri="{9D8B030D-6E8A-4147-A177-3AD203B41FA5}">
                      <a16:colId xmlns:a16="http://schemas.microsoft.com/office/drawing/2014/main" val="987082712"/>
                    </a:ext>
                  </a:extLst>
                </a:gridCol>
                <a:gridCol w="5674629">
                  <a:extLst>
                    <a:ext uri="{9D8B030D-6E8A-4147-A177-3AD203B41FA5}">
                      <a16:colId xmlns:a16="http://schemas.microsoft.com/office/drawing/2014/main" val="2306534439"/>
                    </a:ext>
                  </a:extLst>
                </a:gridCol>
                <a:gridCol w="1578360">
                  <a:extLst>
                    <a:ext uri="{9D8B030D-6E8A-4147-A177-3AD203B41FA5}">
                      <a16:colId xmlns:a16="http://schemas.microsoft.com/office/drawing/2014/main" val="1992505008"/>
                    </a:ext>
                  </a:extLst>
                </a:gridCol>
                <a:gridCol w="582420">
                  <a:extLst>
                    <a:ext uri="{9D8B030D-6E8A-4147-A177-3AD203B41FA5}">
                      <a16:colId xmlns:a16="http://schemas.microsoft.com/office/drawing/2014/main" val="729241046"/>
                    </a:ext>
                  </a:extLst>
                </a:gridCol>
                <a:gridCol w="651741">
                  <a:extLst>
                    <a:ext uri="{9D8B030D-6E8A-4147-A177-3AD203B41FA5}">
                      <a16:colId xmlns:a16="http://schemas.microsoft.com/office/drawing/2014/main" val="274225129"/>
                    </a:ext>
                  </a:extLst>
                </a:gridCol>
              </a:tblGrid>
              <a:tr h="708518">
                <a:tc>
                  <a:txBody>
                    <a:bodyPr/>
                    <a:lstStyle/>
                    <a:p>
                      <a:pPr>
                        <a:buNone/>
                      </a:pPr>
                      <a:br>
                        <a:rPr lang="pl-PL" sz="1200" dirty="0">
                          <a:effectLst/>
                        </a:rPr>
                      </a:br>
                      <a:endParaRPr lang="pl-PL" sz="1200" dirty="0">
                        <a:effectLst/>
                      </a:endParaRPr>
                    </a:p>
                    <a:p>
                      <a:pPr algn="just">
                        <a:spcAft>
                          <a:spcPts val="1200"/>
                        </a:spcAft>
                        <a:buNone/>
                      </a:pPr>
                      <a:r>
                        <a:rPr lang="pl-PL" sz="1200" dirty="0">
                          <a:effectLst/>
                        </a:rPr>
                        <a:t>No.</a:t>
                      </a:r>
                      <a:endParaRPr lang="pl-PL"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algn="l">
                        <a:spcAft>
                          <a:spcPts val="1200"/>
                        </a:spcAft>
                        <a:buNone/>
                      </a:pPr>
                      <a:r>
                        <a:rPr lang="pl-PL" sz="700" dirty="0">
                          <a:effectLst/>
                        </a:rPr>
                        <a:t>Recommendation</a:t>
                      </a:r>
                      <a:endParaRPr lang="pl-PL" sz="700" dirty="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700" dirty="0">
                          <a:effectLst/>
                        </a:rPr>
                        <a:t>Method of implementation</a:t>
                      </a:r>
                      <a:endParaRPr lang="pl-PL" sz="700" dirty="0">
                        <a:effectLst/>
                        <a:latin typeface="Times New Roman" panose="02020603050405020304" pitchFamily="18" charset="0"/>
                        <a:ea typeface="Calibri" panose="020F0502020204030204" pitchFamily="34" charset="0"/>
                        <a:cs typeface="Arial" panose="020B0604020202020204" pitchFamily="34" charset="0"/>
                      </a:endParaRPr>
                    </a:p>
                  </a:txBody>
                  <a:tcPr marL="59698" marR="59698" marT="0" marB="0"/>
                </a:tc>
                <a:tc>
                  <a:txBody>
                    <a:bodyPr/>
                    <a:lstStyle/>
                    <a:p>
                      <a:pPr algn="l">
                        <a:spcAft>
                          <a:spcPts val="1200"/>
                        </a:spcAft>
                        <a:buNone/>
                      </a:pPr>
                      <a:r>
                        <a:rPr lang="pl-PL" sz="800" dirty="0">
                          <a:effectLst/>
                          <a:latin typeface="+mn-lt"/>
                        </a:rPr>
                        <a:t>Potential implementing entities</a:t>
                      </a:r>
                      <a:endParaRPr lang="pl-PL" sz="8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dirty="0">
                          <a:effectLst/>
                          <a:latin typeface="+mn-lt"/>
                        </a:rPr>
                        <a:t>Status</a:t>
                      </a:r>
                      <a:endParaRPr lang="pl-PL" sz="80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dirty="0">
                          <a:effectLst/>
                          <a:latin typeface="+mn-lt"/>
                          <a:ea typeface="Calibri" panose="020F0502020204030204" pitchFamily="34" charset="0"/>
                          <a:cs typeface="Arial" panose="020B0604020202020204" pitchFamily="34" charset="0"/>
                        </a:rPr>
                        <a:t>Implementation period</a:t>
                      </a:r>
                    </a:p>
                  </a:txBody>
                  <a:tcPr marL="68580" marR="68580" marT="0" marB="0"/>
                </a:tc>
                <a:extLst>
                  <a:ext uri="{0D108BD9-81ED-4DB2-BD59-A6C34878D82A}">
                    <a16:rowId xmlns:a16="http://schemas.microsoft.com/office/drawing/2014/main" val="2591932420"/>
                  </a:ext>
                </a:extLst>
              </a:tr>
              <a:tr h="1913526">
                <a:tc>
                  <a:txBody>
                    <a:bodyPr/>
                    <a:lstStyle/>
                    <a:p>
                      <a:pPr algn="l">
                        <a:spcAft>
                          <a:spcPts val="1200"/>
                        </a:spcAft>
                        <a:buNone/>
                      </a:pPr>
                      <a:r>
                        <a:rPr lang="pl-PL" sz="1200" dirty="0">
                          <a:effectLst/>
                          <a:latin typeface="Times New Roman" panose="02020603050405020304" pitchFamily="18" charset="0"/>
                          <a:ea typeface="Calibri" panose="020F0502020204030204" pitchFamily="34" charset="0"/>
                          <a:cs typeface="Arial" panose="020B0604020202020204" pitchFamily="34" charset="0"/>
                        </a:rPr>
                        <a:t>6.</a:t>
                      </a:r>
                    </a:p>
                  </a:txBody>
                  <a:tcPr marL="68580" marR="68580" marT="0" marB="0"/>
                </a:tc>
                <a:tc>
                  <a:txBody>
                    <a:bodyPr/>
                    <a:lstStyle/>
                    <a:p>
                      <a:pPr algn="l">
                        <a:spcAft>
                          <a:spcPts val="1200"/>
                        </a:spcAft>
                        <a:buNone/>
                      </a:pPr>
                      <a: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t>Given the limited transport accessibility of the border region, </a:t>
                      </a:r>
                      <a:b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br>
                      <a: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t>including access to local attractions, </a:t>
                      </a:r>
                      <a:b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br>
                      <a: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t>and the desire to improve the quality of active tourism infrastructure, scattered cycling, hiking, sailing and canoeing trails should be connected by building missing sections and providing supporting infrastructure. These trails should allow travellers to bypass the Kaliningrad Oblast and Belarusian territories.</a:t>
                      </a:r>
                      <a:b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br>
                      <a: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t> </a:t>
                      </a:r>
                      <a:endParaRPr lang="pl-PL" sz="8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300" b="1" dirty="0">
                          <a:solidFill>
                            <a:srgbClr val="0070C0"/>
                          </a:solidFill>
                          <a:effectLst/>
                          <a:latin typeface="Verdana" panose="020B0604030504040204" pitchFamily="34" charset="0"/>
                          <a:ea typeface="Calibri" panose="020F0502020204030204" pitchFamily="34" charset="0"/>
                          <a:cs typeface="Arial" panose="020B0604020202020204" pitchFamily="34" charset="0"/>
                        </a:rPr>
                        <a:t>1. In subsequent calls for proposals for the </a:t>
                      </a:r>
                      <a:r>
                        <a:rPr lang="pl-PL" sz="1300" b="1" dirty="0" err="1">
                          <a:solidFill>
                            <a:srgbClr val="0070C0"/>
                          </a:solidFill>
                          <a:effectLst/>
                          <a:latin typeface="Verdana" panose="020B0604030504040204" pitchFamily="34" charset="0"/>
                          <a:ea typeface="Calibri" panose="020F0502020204030204" pitchFamily="34" charset="0"/>
                          <a:cs typeface="Arial" panose="020B0604020202020204" pitchFamily="34" charset="0"/>
                        </a:rPr>
                        <a:t>Interreg</a:t>
                      </a:r>
                      <a:r>
                        <a:rPr lang="pl-PL" sz="1300" b="1" dirty="0">
                          <a:solidFill>
                            <a:srgbClr val="0070C0"/>
                          </a:solidFill>
                          <a:effectLst/>
                          <a:latin typeface="Verdana" panose="020B0604030504040204" pitchFamily="34" charset="0"/>
                          <a:ea typeface="Calibri" panose="020F0502020204030204" pitchFamily="34" charset="0"/>
                          <a:cs typeface="Arial" panose="020B0604020202020204" pitchFamily="34" charset="0"/>
                        </a:rPr>
                        <a:t> programme, high priority should be given to </a:t>
                      </a:r>
                      <a:r>
                        <a:rPr lang="pl-PL" sz="1300" b="1" u="sng" dirty="0">
                          <a:solidFill>
                            <a:srgbClr val="0070C0"/>
                          </a:solidFill>
                          <a:effectLst/>
                          <a:latin typeface="Verdana" panose="020B0604030504040204" pitchFamily="34" charset="0"/>
                          <a:ea typeface="Calibri" panose="020F0502020204030204" pitchFamily="34" charset="0"/>
                          <a:cs typeface="Arial" panose="020B0604020202020204" pitchFamily="34" charset="0"/>
                        </a:rPr>
                        <a:t>projects aimed at connecting scattered cross-border cycling, walking, sailing and canoeing routes by building missing sections and providing supporting infrastructure</a:t>
                      </a:r>
                      <a:r>
                        <a:rPr lang="pl-PL" sz="1300" b="1" dirty="0">
                          <a:solidFill>
                            <a:srgbClr val="0070C0"/>
                          </a:solidFill>
                          <a:effectLst/>
                          <a:latin typeface="Verdana" panose="020B0604030504040204" pitchFamily="34" charset="0"/>
                          <a:ea typeface="Calibri" panose="020F0502020204030204" pitchFamily="34" charset="0"/>
                          <a:cs typeface="Arial" panose="020B0604020202020204" pitchFamily="34" charset="0"/>
                        </a:rPr>
                        <a:t>. </a:t>
                      </a:r>
                    </a:p>
                    <a:p>
                      <a:pPr algn="l">
                        <a:spcAft>
                          <a:spcPts val="1200"/>
                        </a:spcAft>
                        <a:buNone/>
                      </a:pPr>
                      <a: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t>2. Applicants applying for support from the </a:t>
                      </a:r>
                      <a:r>
                        <a:rPr lang="pl-PL" sz="800" b="1" dirty="0" err="1">
                          <a:solidFill>
                            <a:schemeClr val="tx1"/>
                          </a:solidFill>
                          <a:effectLst/>
                          <a:latin typeface="Verdana" panose="020B0604030504040204" pitchFamily="34" charset="0"/>
                          <a:ea typeface="Calibri" panose="020F0502020204030204" pitchFamily="34" charset="0"/>
                          <a:cs typeface="Arial" panose="020B0604020202020204" pitchFamily="34" charset="0"/>
                        </a:rPr>
                        <a:t>Interreg</a:t>
                      </a:r>
                      <a: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t> programme for projects concerning the development of cross-border tourism projects should include in their projects measures to connect scattered cycling, walking, sailing and canoeing routes by building missing sections and providing supporting infrastructure. </a:t>
                      </a:r>
                      <a:endParaRPr lang="pl-PL" sz="800" b="1"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b="0" dirty="0">
                          <a:solidFill>
                            <a:srgbClr val="0070C0"/>
                          </a:solidFill>
                          <a:effectLst/>
                          <a:latin typeface="Verdana" panose="020B0604030504040204" pitchFamily="34" charset="0"/>
                          <a:ea typeface="Calibri" panose="020F0502020204030204" pitchFamily="34" charset="0"/>
                          <a:cs typeface="Arial" panose="020B0604020202020204" pitchFamily="34" charset="0"/>
                        </a:rPr>
                        <a:t>1. Programme Managing Authority</a:t>
                      </a:r>
                    </a:p>
                    <a:p>
                      <a:pPr algn="l">
                        <a:spcAft>
                          <a:spcPts val="1200"/>
                        </a:spcAft>
                        <a:buNone/>
                      </a:pPr>
                      <a:r>
                        <a:rPr lang="pl-PL" sz="800" b="0" dirty="0">
                          <a:solidFill>
                            <a:srgbClr val="0070C0"/>
                          </a:solidFill>
                          <a:effectLst/>
                          <a:latin typeface="Verdana" panose="020B0604030504040204" pitchFamily="34" charset="0"/>
                          <a:ea typeface="Calibri" panose="020F0502020204030204" pitchFamily="34" charset="0"/>
                          <a:cs typeface="Arial" panose="020B0604020202020204" pitchFamily="34" charset="0"/>
                        </a:rPr>
                        <a:t>National Programme Authority </a:t>
                      </a:r>
                      <a:br>
                        <a:rPr lang="pl-PL" sz="800" b="0" dirty="0">
                          <a:solidFill>
                            <a:srgbClr val="0070C0"/>
                          </a:solidFill>
                          <a:effectLst/>
                          <a:latin typeface="Verdana" panose="020B0604030504040204" pitchFamily="34" charset="0"/>
                          <a:ea typeface="Calibri" panose="020F0502020204030204" pitchFamily="34" charset="0"/>
                          <a:cs typeface="Arial" panose="020B0604020202020204" pitchFamily="34" charset="0"/>
                        </a:rPr>
                      </a:br>
                      <a:br>
                        <a:rPr lang="pl-PL" sz="800" b="0" dirty="0">
                          <a:solidFill>
                            <a:srgbClr val="0070C0"/>
                          </a:solidFill>
                          <a:effectLst/>
                          <a:latin typeface="Verdana" panose="020B0604030504040204" pitchFamily="34" charset="0"/>
                          <a:ea typeface="Calibri" panose="020F0502020204030204" pitchFamily="34" charset="0"/>
                          <a:cs typeface="Arial" panose="020B0604020202020204" pitchFamily="34" charset="0"/>
                        </a:rPr>
                      </a:br>
                      <a:r>
                        <a:rPr lang="pl-PL" sz="800" b="0" dirty="0">
                          <a:solidFill>
                            <a:srgbClr val="0070C0"/>
                          </a:solidFill>
                          <a:effectLst/>
                          <a:latin typeface="Verdana" panose="020B0604030504040204" pitchFamily="34" charset="0"/>
                          <a:ea typeface="Calibri" panose="020F0502020204030204" pitchFamily="34" charset="0"/>
                          <a:cs typeface="Arial" panose="020B0604020202020204" pitchFamily="34" charset="0"/>
                        </a:rPr>
                        <a:t>Joint Technical Secretariat </a:t>
                      </a:r>
                      <a:br>
                        <a:rPr lang="pl-PL" sz="800" b="0" dirty="0">
                          <a:solidFill>
                            <a:srgbClr val="0070C0"/>
                          </a:solidFill>
                          <a:effectLst/>
                          <a:latin typeface="Verdana" panose="020B0604030504040204" pitchFamily="34" charset="0"/>
                          <a:ea typeface="Calibri" panose="020F0502020204030204" pitchFamily="34" charset="0"/>
                          <a:cs typeface="Arial" panose="020B0604020202020204" pitchFamily="34" charset="0"/>
                        </a:rPr>
                      </a:br>
                      <a:endParaRPr lang="pl-PL" sz="800" b="0" dirty="0">
                        <a:solidFill>
                          <a:srgbClr val="0070C0"/>
                        </a:solidFill>
                        <a:effectLst/>
                        <a:latin typeface="Verdana" panose="020B0604030504040204" pitchFamily="34" charset="0"/>
                        <a:ea typeface="Calibri" panose="020F0502020204030204" pitchFamily="34" charset="0"/>
                        <a:cs typeface="Arial" panose="020B0604020202020204" pitchFamily="34" charset="0"/>
                      </a:endParaRPr>
                    </a:p>
                    <a:p>
                      <a:pPr algn="l">
                        <a:spcAft>
                          <a:spcPts val="1200"/>
                        </a:spcAft>
                        <a:buNone/>
                      </a:pPr>
                      <a:r>
                        <a:rPr lang="pl-PL" sz="800" b="0" dirty="0">
                          <a:solidFill>
                            <a:schemeClr val="tx1"/>
                          </a:solidFill>
                          <a:effectLst/>
                          <a:latin typeface="Verdana" panose="020B0604030504040204" pitchFamily="34" charset="0"/>
                          <a:ea typeface="Calibri" panose="020F0502020204030204" pitchFamily="34" charset="0"/>
                          <a:cs typeface="Arial" panose="020B0604020202020204" pitchFamily="34" charset="0"/>
                        </a:rPr>
                        <a:t>2. Applicants applying for calls for proposals for cross-border tourism projects  </a:t>
                      </a:r>
                      <a:endParaRPr lang="pl-PL" sz="800" b="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b="0" dirty="0">
                          <a:solidFill>
                            <a:schemeClr val="tx1"/>
                          </a:solidFill>
                          <a:effectLst/>
                          <a:latin typeface="Verdana" panose="020B0604030504040204" pitchFamily="34" charset="0"/>
                          <a:ea typeface="Calibri" panose="020F0502020204030204" pitchFamily="34" charset="0"/>
                          <a:cs typeface="Arial" panose="020B0604020202020204" pitchFamily="34" charset="0"/>
                        </a:rPr>
                        <a:t>1 and 2 Strategic </a:t>
                      </a:r>
                      <a:endParaRPr lang="pl-PL" sz="800" b="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t>1 and 2</a:t>
                      </a:r>
                      <a:b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br>
                      <a: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t>After 2027</a:t>
                      </a:r>
                      <a:endParaRPr lang="pl-PL" sz="8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125975435"/>
                  </a:ext>
                </a:extLst>
              </a:tr>
              <a:tr h="2509341">
                <a:tc>
                  <a:txBody>
                    <a:bodyPr/>
                    <a:lstStyle/>
                    <a:p>
                      <a:pPr algn="l">
                        <a:spcAft>
                          <a:spcPts val="1200"/>
                        </a:spcAft>
                        <a:buNone/>
                      </a:pPr>
                      <a:r>
                        <a:rPr lang="pl-PL" sz="1200" dirty="0">
                          <a:effectLst/>
                          <a:latin typeface="Times New Roman" panose="02020603050405020304" pitchFamily="18" charset="0"/>
                          <a:ea typeface="Calibri" panose="020F0502020204030204" pitchFamily="34" charset="0"/>
                          <a:cs typeface="Arial" panose="020B0604020202020204" pitchFamily="34" charset="0"/>
                        </a:rPr>
                        <a:t>7</a:t>
                      </a:r>
                    </a:p>
                  </a:txBody>
                  <a:tcPr marL="68580" marR="68580" marT="0" marB="0"/>
                </a:tc>
                <a:tc>
                  <a:txBody>
                    <a:bodyPr/>
                    <a:lstStyle/>
                    <a:p>
                      <a:pPr algn="l">
                        <a:spcAft>
                          <a:spcPts val="1200"/>
                        </a:spcAft>
                        <a:buNone/>
                      </a:pPr>
                      <a:r>
                        <a:rPr lang="pl-PL" sz="8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Key types of projects co-financed by </a:t>
                      </a:r>
                      <a:r>
                        <a:rPr lang="pl-PL" sz="800" b="1" dirty="0" err="1">
                          <a:solidFill>
                            <a:srgbClr val="000000"/>
                          </a:solidFill>
                          <a:effectLst/>
                          <a:latin typeface="Verdana" panose="020B0604030504040204" pitchFamily="34" charset="0"/>
                          <a:ea typeface="Calibri" panose="020F0502020204030204" pitchFamily="34" charset="0"/>
                          <a:cs typeface="Arial" panose="020B0604020202020204" pitchFamily="34" charset="0"/>
                        </a:rPr>
                        <a:t>Interreg</a:t>
                      </a:r>
                      <a:r>
                        <a:rPr lang="pl-PL" sz="800" b="1" dirty="0">
                          <a:solidFill>
                            <a:srgbClr val="000000"/>
                          </a:solidFill>
                          <a:effectLst/>
                          <a:latin typeface="Verdana" panose="020B0604030504040204" pitchFamily="34" charset="0"/>
                          <a:ea typeface="Calibri" panose="020F0502020204030204" pitchFamily="34" charset="0"/>
                          <a:cs typeface="Arial" panose="020B0604020202020204" pitchFamily="34" charset="0"/>
                        </a:rPr>
                        <a:t> include cross-border educational and thematic trails, including those focusing on nature and diverse cultural heritage, enabling the appreciation of the natural and cultural values of the border region and ensuring synergy effects. </a:t>
                      </a:r>
                      <a:endParaRPr lang="pl-PL" sz="800" dirty="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1300" b="1" dirty="0">
                          <a:solidFill>
                            <a:srgbClr val="0070C0"/>
                          </a:solidFill>
                          <a:effectLst/>
                          <a:latin typeface="Verdana" panose="020B0604030504040204" pitchFamily="34" charset="0"/>
                          <a:ea typeface="Calibri" panose="020F0502020204030204" pitchFamily="34" charset="0"/>
                          <a:cs typeface="Arial" panose="020B0604020202020204" pitchFamily="34" charset="0"/>
                        </a:rPr>
                        <a:t>1. In future calls for proposals for</a:t>
                      </a:r>
                      <a:r>
                        <a:rPr lang="pl-PL" sz="1300" b="1" dirty="0" err="1">
                          <a:solidFill>
                            <a:srgbClr val="0070C0"/>
                          </a:solidFill>
                          <a:effectLst/>
                          <a:latin typeface="Verdana" panose="020B0604030504040204" pitchFamily="34" charset="0"/>
                          <a:ea typeface="Calibri" panose="020F0502020204030204" pitchFamily="34" charset="0"/>
                          <a:cs typeface="Arial" panose="020B0604020202020204" pitchFamily="34" charset="0"/>
                        </a:rPr>
                        <a:t> the Interreg</a:t>
                      </a:r>
                      <a:r>
                        <a:rPr lang="pl-PL" sz="1300" b="1" dirty="0">
                          <a:solidFill>
                            <a:srgbClr val="0070C0"/>
                          </a:solidFill>
                          <a:effectLst/>
                          <a:latin typeface="Verdana" panose="020B0604030504040204" pitchFamily="34" charset="0"/>
                          <a:ea typeface="Calibri" panose="020F0502020204030204" pitchFamily="34" charset="0"/>
                          <a:cs typeface="Arial" panose="020B0604020202020204" pitchFamily="34" charset="0"/>
                        </a:rPr>
                        <a:t> programme concerning cross-border tourism projects, </a:t>
                      </a:r>
                      <a:r>
                        <a:rPr lang="pl-PL" sz="1300" b="1" u="sng" dirty="0">
                          <a:solidFill>
                            <a:srgbClr val="0070C0"/>
                          </a:solidFill>
                          <a:effectLst/>
                          <a:latin typeface="Verdana" panose="020B0604030504040204" pitchFamily="34" charset="0"/>
                          <a:ea typeface="Calibri" panose="020F0502020204030204" pitchFamily="34" charset="0"/>
                          <a:cs typeface="Arial" panose="020B0604020202020204" pitchFamily="34" charset="0"/>
                        </a:rPr>
                        <a:t>high priority should be given to projects contributing to the creation of educational and thematic trails, including those focusing on nature and diverse cultural heritage, and in particular to projects promoting cross-border network and cross-sectoral partnerships in tourism.  </a:t>
                      </a:r>
                      <a:endParaRPr lang="pl-PL" sz="1300" b="1" u="sng" dirty="0">
                        <a:solidFill>
                          <a:srgbClr val="0070C0"/>
                        </a:solidFill>
                        <a:effectLst/>
                        <a:latin typeface="Times New Roman" panose="02020603050405020304" pitchFamily="18" charset="0"/>
                        <a:ea typeface="Calibri" panose="020F0502020204030204" pitchFamily="34" charset="0"/>
                        <a:cs typeface="Arial" panose="020B0604020202020204" pitchFamily="34" charset="0"/>
                      </a:endParaRPr>
                    </a:p>
                    <a:p>
                      <a:pPr algn="l">
                        <a:spcAft>
                          <a:spcPts val="1200"/>
                        </a:spcAft>
                        <a:buNone/>
                      </a:pPr>
                      <a: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t>2. Applicants </a:t>
                      </a:r>
                      <a:r>
                        <a:rPr lang="pl-PL" sz="800" b="1" dirty="0" err="1">
                          <a:solidFill>
                            <a:schemeClr val="tx1"/>
                          </a:solidFill>
                          <a:effectLst/>
                          <a:latin typeface="Verdana" panose="020B0604030504040204" pitchFamily="34" charset="0"/>
                          <a:ea typeface="Calibri" panose="020F0502020204030204" pitchFamily="34" charset="0"/>
                          <a:cs typeface="Arial" panose="020B0604020202020204" pitchFamily="34" charset="0"/>
                        </a:rPr>
                        <a:t>applying </a:t>
                      </a:r>
                      <a: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t>for support from the </a:t>
                      </a:r>
                      <a:r>
                        <a:rPr lang="pl-PL" sz="800" b="1" dirty="0" err="1">
                          <a:solidFill>
                            <a:schemeClr val="tx1"/>
                          </a:solidFill>
                          <a:effectLst/>
                          <a:latin typeface="Verdana" panose="020B0604030504040204" pitchFamily="34" charset="0"/>
                          <a:ea typeface="Calibri" panose="020F0502020204030204" pitchFamily="34" charset="0"/>
                          <a:cs typeface="Arial" panose="020B0604020202020204" pitchFamily="34" charset="0"/>
                        </a:rPr>
                        <a:t>Interreg</a:t>
                      </a:r>
                      <a: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t> programme should focus more on combining complementary local attractions by designing cross-border educational and thematic trails or sections thereof, including trails focusing on nature and various cultural heritage and ensuring synergy effects. </a:t>
                      </a:r>
                      <a:endParaRPr lang="pl-PL" sz="800" b="1"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p>
                      <a:pPr algn="l">
                        <a:spcAft>
                          <a:spcPts val="1200"/>
                        </a:spcAft>
                        <a:buNone/>
                      </a:pPr>
                      <a:r>
                        <a:rPr lang="pl-PL" sz="800" b="1" dirty="0">
                          <a:solidFill>
                            <a:schemeClr val="tx1"/>
                          </a:solidFill>
                          <a:effectLst/>
                          <a:latin typeface="Verdana" panose="020B0604030504040204" pitchFamily="34" charset="0"/>
                          <a:ea typeface="Calibri" panose="020F0502020204030204" pitchFamily="34" charset="0"/>
                          <a:cs typeface="Arial" panose="020B0604020202020204" pitchFamily="34" charset="0"/>
                        </a:rPr>
                        <a:t>3. The most prominent cross-border thematic trails and other trails (cycling, walking, canoeing, etc.) should be fully signposted and promoted. </a:t>
                      </a:r>
                      <a:endParaRPr lang="pl-PL" sz="800" b="1"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dirty="0">
                          <a:solidFill>
                            <a:srgbClr val="0070C0"/>
                          </a:solidFill>
                          <a:effectLst/>
                          <a:latin typeface="Verdana" panose="020B0604030504040204" pitchFamily="34" charset="0"/>
                          <a:ea typeface="Calibri" panose="020F0502020204030204" pitchFamily="34" charset="0"/>
                          <a:cs typeface="Arial" panose="020B0604020202020204" pitchFamily="34" charset="0"/>
                        </a:rPr>
                        <a:t>1. </a:t>
                      </a:r>
                      <a:r>
                        <a:rPr lang="pl-PL" sz="800" b="0" dirty="0">
                          <a:solidFill>
                            <a:srgbClr val="0070C0"/>
                          </a:solidFill>
                          <a:effectLst/>
                          <a:latin typeface="Verdana" panose="020B0604030504040204" pitchFamily="34" charset="0"/>
                          <a:ea typeface="Calibri" panose="020F0502020204030204" pitchFamily="34" charset="0"/>
                          <a:cs typeface="Arial" panose="020B0604020202020204" pitchFamily="34" charset="0"/>
                        </a:rPr>
                        <a:t>Programme Managing Authority</a:t>
                      </a:r>
                    </a:p>
                    <a:p>
                      <a:pPr algn="l">
                        <a:spcAft>
                          <a:spcPts val="1200"/>
                        </a:spcAft>
                        <a:buNone/>
                      </a:pPr>
                      <a:r>
                        <a:rPr lang="pl-PL" sz="800" b="0" dirty="0">
                          <a:solidFill>
                            <a:srgbClr val="0070C0"/>
                          </a:solidFill>
                          <a:effectLst/>
                          <a:latin typeface="Verdana" panose="020B0604030504040204" pitchFamily="34" charset="0"/>
                          <a:ea typeface="Calibri" panose="020F0502020204030204" pitchFamily="34" charset="0"/>
                          <a:cs typeface="Arial" panose="020B0604020202020204" pitchFamily="34" charset="0"/>
                        </a:rPr>
                        <a:t>National Programme Authority </a:t>
                      </a:r>
                      <a:br>
                        <a:rPr lang="pl-PL" sz="800" b="0" dirty="0">
                          <a:solidFill>
                            <a:srgbClr val="0070C0"/>
                          </a:solidFill>
                          <a:effectLst/>
                          <a:latin typeface="Verdana" panose="020B0604030504040204" pitchFamily="34" charset="0"/>
                          <a:ea typeface="Calibri" panose="020F0502020204030204" pitchFamily="34" charset="0"/>
                          <a:cs typeface="Arial" panose="020B0604020202020204" pitchFamily="34" charset="0"/>
                        </a:rPr>
                      </a:br>
                      <a:br>
                        <a:rPr lang="pl-PL" sz="800" b="0" dirty="0">
                          <a:solidFill>
                            <a:srgbClr val="0070C0"/>
                          </a:solidFill>
                          <a:effectLst/>
                          <a:latin typeface="Verdana" panose="020B0604030504040204" pitchFamily="34" charset="0"/>
                          <a:ea typeface="Calibri" panose="020F0502020204030204" pitchFamily="34" charset="0"/>
                          <a:cs typeface="Arial" panose="020B0604020202020204" pitchFamily="34" charset="0"/>
                        </a:rPr>
                      </a:br>
                      <a:r>
                        <a:rPr lang="pl-PL" sz="800" b="0" dirty="0">
                          <a:solidFill>
                            <a:srgbClr val="0070C0"/>
                          </a:solidFill>
                          <a:effectLst/>
                          <a:latin typeface="Verdana" panose="020B0604030504040204" pitchFamily="34" charset="0"/>
                          <a:ea typeface="Calibri" panose="020F0502020204030204" pitchFamily="34" charset="0"/>
                          <a:cs typeface="Arial" panose="020B0604020202020204" pitchFamily="34" charset="0"/>
                        </a:rPr>
                        <a:t>Joint Technical Secretariat </a:t>
                      </a:r>
                      <a:endParaRPr lang="pl-PL" sz="800" dirty="0">
                        <a:solidFill>
                          <a:srgbClr val="0070C0"/>
                        </a:solidFill>
                        <a:effectLst/>
                        <a:latin typeface="Times New Roman" panose="02020603050405020304" pitchFamily="18" charset="0"/>
                        <a:ea typeface="Calibri" panose="020F0502020204030204" pitchFamily="34" charset="0"/>
                        <a:cs typeface="Arial" panose="020B0604020202020204" pitchFamily="34" charset="0"/>
                      </a:endParaRPr>
                    </a:p>
                    <a:p>
                      <a:pPr algn="l">
                        <a:spcAft>
                          <a:spcPts val="1200"/>
                        </a:spcAft>
                        <a:buNone/>
                      </a:pPr>
                      <a:r>
                        <a:rPr lang="pl-PL" sz="800" dirty="0">
                          <a:solidFill>
                            <a:srgbClr val="000000"/>
                          </a:solidFill>
                          <a:effectLst/>
                          <a:latin typeface="Verdana" panose="020B0604030504040204" pitchFamily="34" charset="0"/>
                          <a:ea typeface="Calibri" panose="020F0502020204030204" pitchFamily="34" charset="0"/>
                          <a:cs typeface="Arial" panose="020B0604020202020204" pitchFamily="34" charset="0"/>
                        </a:rPr>
                        <a:t>2. </a:t>
                      </a:r>
                      <a:r>
                        <a:rPr lang="pl-PL" sz="800" b="0" dirty="0">
                          <a:solidFill>
                            <a:schemeClr val="tx1"/>
                          </a:solidFill>
                          <a:effectLst/>
                          <a:latin typeface="Verdana" panose="020B0604030504040204" pitchFamily="34" charset="0"/>
                          <a:ea typeface="Calibri" panose="020F0502020204030204" pitchFamily="34" charset="0"/>
                          <a:cs typeface="Arial" panose="020B0604020202020204" pitchFamily="34" charset="0"/>
                        </a:rPr>
                        <a:t>Applicants applying in calls for proposals for cross-border tourism projects  </a:t>
                      </a:r>
                      <a:endParaRPr lang="pl-PL" sz="800" dirty="0">
                        <a:effectLst/>
                        <a:latin typeface="Times New Roman" panose="02020603050405020304" pitchFamily="18" charset="0"/>
                        <a:ea typeface="Calibri" panose="020F0502020204030204" pitchFamily="34" charset="0"/>
                        <a:cs typeface="Arial" panose="020B0604020202020204" pitchFamily="34" charset="0"/>
                      </a:endParaRPr>
                    </a:p>
                    <a:p>
                      <a:pPr algn="l">
                        <a:spcAft>
                          <a:spcPts val="1200"/>
                        </a:spcAft>
                        <a:buNone/>
                      </a:pPr>
                      <a:r>
                        <a:rPr lang="pl-PL" sz="800" dirty="0">
                          <a:solidFill>
                            <a:srgbClr val="000000"/>
                          </a:solidFill>
                          <a:effectLst/>
                          <a:latin typeface="Verdana" panose="020B0604030504040204" pitchFamily="34" charset="0"/>
                          <a:ea typeface="Calibri" panose="020F0502020204030204" pitchFamily="34" charset="0"/>
                          <a:cs typeface="Arial" panose="020B0604020202020204" pitchFamily="34" charset="0"/>
                        </a:rPr>
                        <a:t>3. EGTCs, tourist information centres, municipalities located along cross-border trails and routes</a:t>
                      </a:r>
                      <a:endParaRPr lang="pl-PL" sz="800" dirty="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a:solidFill>
                            <a:srgbClr val="000000"/>
                          </a:solidFill>
                          <a:effectLst/>
                          <a:latin typeface="Verdana" panose="020B0604030504040204" pitchFamily="34" charset="0"/>
                          <a:ea typeface="Calibri" panose="020F0502020204030204" pitchFamily="34" charset="0"/>
                          <a:cs typeface="Arial" panose="020B0604020202020204" pitchFamily="34" charset="0"/>
                        </a:rPr>
                        <a:t>1, 2 and 3. Strategic </a:t>
                      </a:r>
                      <a:endParaRPr lang="pl-PL" sz="80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tc>
                  <a:txBody>
                    <a:bodyPr/>
                    <a:lstStyle/>
                    <a:p>
                      <a:pPr algn="l">
                        <a:spcAft>
                          <a:spcPts val="1200"/>
                        </a:spcAft>
                        <a:buNone/>
                      </a:pPr>
                      <a:r>
                        <a:rPr lang="pl-PL" sz="800" dirty="0">
                          <a:solidFill>
                            <a:srgbClr val="000000"/>
                          </a:solidFill>
                          <a:effectLst/>
                          <a:latin typeface="Verdana" panose="020B0604030504040204" pitchFamily="34" charset="0"/>
                          <a:ea typeface="Calibri" panose="020F0502020204030204" pitchFamily="34" charset="0"/>
                          <a:cs typeface="Arial" panose="020B0604020202020204" pitchFamily="34" charset="0"/>
                        </a:rPr>
                        <a:t>1, 2 and 3. </a:t>
                      </a:r>
                      <a:br>
                        <a:rPr lang="pl-PL" sz="800" dirty="0">
                          <a:solidFill>
                            <a:srgbClr val="000000"/>
                          </a:solidFill>
                          <a:effectLst/>
                          <a:latin typeface="Verdana" panose="020B0604030504040204" pitchFamily="34" charset="0"/>
                          <a:ea typeface="Calibri" panose="020F0502020204030204" pitchFamily="34" charset="0"/>
                          <a:cs typeface="Arial" panose="020B0604020202020204" pitchFamily="34" charset="0"/>
                        </a:rPr>
                      </a:br>
                      <a:r>
                        <a:rPr lang="pl-PL" sz="800" dirty="0">
                          <a:solidFill>
                            <a:srgbClr val="000000"/>
                          </a:solidFill>
                          <a:effectLst/>
                          <a:latin typeface="Verdana" panose="020B0604030504040204" pitchFamily="34" charset="0"/>
                          <a:ea typeface="Calibri" panose="020F0502020204030204" pitchFamily="34" charset="0"/>
                          <a:cs typeface="Arial" panose="020B0604020202020204" pitchFamily="34" charset="0"/>
                        </a:rPr>
                        <a:t>After 2027</a:t>
                      </a:r>
                      <a:endParaRPr lang="pl-PL" sz="800" dirty="0">
                        <a:effectLst/>
                        <a:latin typeface="Times New Roman" panose="02020603050405020304" pitchFamily="18"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452080833"/>
                  </a:ext>
                </a:extLst>
              </a:tr>
            </a:tbl>
          </a:graphicData>
        </a:graphic>
      </p:graphicFrame>
    </p:spTree>
    <p:extLst>
      <p:ext uri="{BB962C8B-B14F-4D97-AF65-F5344CB8AC3E}">
        <p14:creationId xmlns:p14="http://schemas.microsoft.com/office/powerpoint/2010/main" val="2215500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74D43-8F87-E081-97B1-39C5FAFC53E5}"/>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F6B2CE42-89D6-763C-8B99-34ACB8A5247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1557"/>
            <a:ext cx="4332514" cy="1301654"/>
          </a:xfrm>
          <a:prstGeom prst="rect">
            <a:avLst/>
          </a:prstGeom>
        </p:spPr>
      </p:pic>
      <p:sp>
        <p:nvSpPr>
          <p:cNvPr id="6" name="TextBox 5">
            <a:extLst>
              <a:ext uri="{FF2B5EF4-FFF2-40B4-BE49-F238E27FC236}">
                <a16:creationId xmlns:a16="http://schemas.microsoft.com/office/drawing/2014/main" id="{0B1DDCB0-28FD-CDEC-B020-963F4D506EDE}"/>
              </a:ext>
            </a:extLst>
          </p:cNvPr>
          <p:cNvSpPr txBox="1"/>
          <p:nvPr/>
        </p:nvSpPr>
        <p:spPr>
          <a:xfrm>
            <a:off x="3949700" y="67618"/>
            <a:ext cx="7982411" cy="1246495"/>
          </a:xfrm>
          <a:prstGeom prst="rect">
            <a:avLst/>
          </a:prstGeom>
          <a:noFill/>
        </p:spPr>
        <p:txBody>
          <a:bodyPr wrap="square">
            <a:spAutoFit/>
          </a:bodyPr>
          <a:lstStyle/>
          <a:p>
            <a:pPr lvl="0" algn="r">
              <a:defRPr/>
            </a:pPr>
            <a:r>
              <a:rPr lang="pl-PL" sz="2500" b="1" dirty="0">
                <a:solidFill>
                  <a:srgbClr val="0628BA"/>
                </a:solidFill>
              </a:rPr>
              <a:t>STRATEGIC DIRECTIONS FOR INVESTMENTS RELATED TO LEADING CROSS-BORDER TOURISM OFFERS – RESEARCH RESULTS </a:t>
            </a:r>
            <a:endParaRPr kumimoji="0" lang="lt-LT" sz="2500" b="1" i="0" u="none" strike="noStrike" kern="1200" cap="none" spc="0" normalizeH="0" baseline="0" noProof="0" dirty="0">
              <a:ln>
                <a:noFill/>
              </a:ln>
              <a:solidFill>
                <a:srgbClr val="0628BA"/>
              </a:solidFill>
              <a:effectLst/>
              <a:uLnTx/>
              <a:uFillTx/>
              <a:latin typeface="Aptos" panose="02110004020202020204"/>
              <a:ea typeface="+mn-ea"/>
              <a:cs typeface="+mn-cs"/>
            </a:endParaRPr>
          </a:p>
        </p:txBody>
      </p:sp>
      <p:sp>
        <p:nvSpPr>
          <p:cNvPr id="4" name="Rectangle 1">
            <a:extLst>
              <a:ext uri="{FF2B5EF4-FFF2-40B4-BE49-F238E27FC236}">
                <a16:creationId xmlns:a16="http://schemas.microsoft.com/office/drawing/2014/main" id="{137D8A08-0466-7BA9-2935-4FB9A4E51BEE}"/>
              </a:ext>
            </a:extLst>
          </p:cNvPr>
          <p:cNvSpPr>
            <a:spLocks noChangeArrowheads="1"/>
          </p:cNvSpPr>
          <p:nvPr/>
        </p:nvSpPr>
        <p:spPr bwMode="auto">
          <a:xfrm>
            <a:off x="259889" y="1307518"/>
            <a:ext cx="17543095"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pl-PL" altLang="pl-PL" sz="1500" b="1" i="0" u="none" strike="noStrike" cap="none"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A set of </a:t>
            </a:r>
            <a:r>
              <a:rPr kumimoji="0" lang="pl-PL" altLang="pl-PL" sz="1500" b="1" i="0" u="none" strike="noStrike" cap="none" normalizeH="0" baseline="0" dirty="0" err="1">
                <a:ln>
                  <a:noFill/>
                </a:ln>
                <a:effectLst/>
                <a:latin typeface="Verdana" panose="020B0604030504040204" pitchFamily="34" charset="0"/>
                <a:ea typeface="Times New Roman" panose="02020603050405020304" pitchFamily="18" charset="0"/>
                <a:cs typeface="Times New Roman" panose="02020603050405020304" pitchFamily="18" charset="0"/>
              </a:rPr>
              <a:t>comprehensive</a:t>
            </a:r>
            <a:r>
              <a:rPr kumimoji="0" lang="pl-PL" altLang="pl-PL" sz="1500" b="1" i="0" u="none" strike="noStrike" cap="none"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 </a:t>
            </a:r>
            <a:r>
              <a:rPr kumimoji="0" lang="pl-PL" altLang="pl-PL" sz="1500" b="1" i="0" u="none" strike="noStrike" cap="none" normalizeH="0" baseline="0" dirty="0" err="1">
                <a:ln>
                  <a:noFill/>
                </a:ln>
                <a:effectLst/>
                <a:latin typeface="Verdana" panose="020B0604030504040204" pitchFamily="34" charset="0"/>
                <a:ea typeface="Times New Roman" panose="02020603050405020304" pitchFamily="18" charset="0"/>
                <a:cs typeface="Times New Roman" panose="02020603050405020304" pitchFamily="18" charset="0"/>
              </a:rPr>
              <a:t>interventions</a:t>
            </a:r>
            <a:r>
              <a:rPr kumimoji="0" lang="pl-PL" altLang="pl-PL" sz="1500" b="1" i="0" u="none" strike="noStrike" cap="none"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 </a:t>
            </a:r>
            <a:r>
              <a:rPr kumimoji="0" lang="pl-PL" altLang="pl-PL" sz="1500" b="1" i="0" u="none" strike="noStrike" cap="none" normalizeH="0" baseline="0" dirty="0" err="1">
                <a:ln>
                  <a:noFill/>
                </a:ln>
                <a:effectLst/>
                <a:latin typeface="Verdana" panose="020B0604030504040204" pitchFamily="34" charset="0"/>
                <a:ea typeface="Times New Roman" panose="02020603050405020304" pitchFamily="18" charset="0"/>
                <a:cs typeface="Times New Roman" panose="02020603050405020304" pitchFamily="18" charset="0"/>
              </a:rPr>
              <a:t>that</a:t>
            </a:r>
            <a:r>
              <a:rPr kumimoji="0" lang="pl-PL" altLang="pl-PL" sz="1500" b="1" i="0" u="none" strike="noStrike" cap="none"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 </a:t>
            </a:r>
            <a:r>
              <a:rPr kumimoji="0" lang="pl-PL" altLang="pl-PL" sz="1500" b="1" i="0" u="none" strike="noStrike" cap="none" normalizeH="0" baseline="0" dirty="0" err="1">
                <a:ln>
                  <a:noFill/>
                </a:ln>
                <a:effectLst/>
                <a:latin typeface="Verdana" panose="020B0604030504040204" pitchFamily="34" charset="0"/>
                <a:ea typeface="Times New Roman" panose="02020603050405020304" pitchFamily="18" charset="0"/>
                <a:cs typeface="Times New Roman" panose="02020603050405020304" pitchFamily="18" charset="0"/>
              </a:rPr>
              <a:t>are</a:t>
            </a:r>
            <a:r>
              <a:rPr kumimoji="0" lang="pl-PL" altLang="pl-PL" sz="1500" b="1" i="0" u="none" strike="noStrike" cap="none"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 </a:t>
            </a:r>
            <a:r>
              <a:rPr kumimoji="0" lang="pl-PL" altLang="pl-PL" sz="1500" b="1" i="0" u="none" strike="noStrike" cap="none" normalizeH="0" baseline="0" dirty="0" err="1">
                <a:ln>
                  <a:noFill/>
                </a:ln>
                <a:effectLst/>
                <a:latin typeface="Verdana" panose="020B0604030504040204" pitchFamily="34" charset="0"/>
                <a:ea typeface="Times New Roman" panose="02020603050405020304" pitchFamily="18" charset="0"/>
                <a:cs typeface="Times New Roman" panose="02020603050405020304" pitchFamily="18" charset="0"/>
              </a:rPr>
              <a:t>necessary</a:t>
            </a:r>
            <a:r>
              <a:rPr kumimoji="0" lang="pl-PL" altLang="pl-PL" sz="1500" b="1" i="0" u="none" strike="noStrike" cap="none" normalizeH="0" baseline="0" dirty="0">
                <a:ln>
                  <a:noFill/>
                </a:ln>
                <a:effectLst/>
                <a:latin typeface="Verdana" panose="020B0604030504040204" pitchFamily="34" charset="0"/>
                <a:ea typeface="Times New Roman" panose="02020603050405020304" pitchFamily="18" charset="0"/>
                <a:cs typeface="Times New Roman" panose="02020603050405020304" pitchFamily="18" charset="0"/>
              </a:rPr>
              <a:t> for the development of cross-border tourist offers</a:t>
            </a:r>
            <a:endParaRPr kumimoji="0" lang="pl-PL" altLang="pl-PL" sz="1500" b="1" i="0" u="sng"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l-PL" altLang="pl-PL" sz="1200" b="1" i="1" u="none" strike="noStrike" cap="none" normalizeH="0" baseline="0" dirty="0">
                <a:ln>
                  <a:noFill/>
                </a:ln>
                <a:effectLst/>
                <a:latin typeface="Verdana" panose="020B0604030504040204" pitchFamily="34" charset="0"/>
                <a:ea typeface="Calibri" panose="020F0502020204030204" pitchFamily="34" charset="0"/>
                <a:cs typeface="Arial" panose="020B0604020202020204" pitchFamily="34" charset="0"/>
              </a:rPr>
              <a:t>Source: KREATUS own research  </a:t>
            </a:r>
            <a:endParaRPr kumimoji="0" lang="pl-PL" altLang="pl-PL" sz="1200" b="1" i="0" u="none" strike="noStrike" cap="none" normalizeH="0" baseline="0" dirty="0">
              <a:ln>
                <a:noFill/>
              </a:ln>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l-PL" altLang="pl-PL" sz="1800" b="0" i="0" u="none" strike="noStrike" cap="none" normalizeH="0" baseline="0" dirty="0">
              <a:ln>
                <a:noFill/>
              </a:ln>
              <a:solidFill>
                <a:schemeClr val="tx1"/>
              </a:solidFill>
              <a:effectLst/>
              <a:latin typeface="Arial" panose="020B0604020202020204" pitchFamily="34" charset="0"/>
            </a:endParaRPr>
          </a:p>
        </p:txBody>
      </p:sp>
      <p:graphicFrame>
        <p:nvGraphicFramePr>
          <p:cNvPr id="7" name="Diagram 6">
            <a:extLst>
              <a:ext uri="{FF2B5EF4-FFF2-40B4-BE49-F238E27FC236}">
                <a16:creationId xmlns:a16="http://schemas.microsoft.com/office/drawing/2014/main" id="{DCDAC71B-89B3-D127-9211-A93E5CF4037D}"/>
              </a:ext>
            </a:extLst>
          </p:cNvPr>
          <p:cNvGraphicFramePr/>
          <p:nvPr>
            <p:extLst>
              <p:ext uri="{D42A27DB-BD31-4B8C-83A1-F6EECF244321}">
                <p14:modId xmlns:p14="http://schemas.microsoft.com/office/powerpoint/2010/main" val="2196203676"/>
              </p:ext>
            </p:extLst>
          </p:nvPr>
        </p:nvGraphicFramePr>
        <p:xfrm>
          <a:off x="346074" y="1693338"/>
          <a:ext cx="11176795"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4239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59400-91DD-63B1-1153-5441D7B715A1}"/>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62ABB804-6E23-9EF5-D4FD-13D228E103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8343" y="164193"/>
            <a:ext cx="4332514" cy="1301654"/>
          </a:xfrm>
          <a:prstGeom prst="rect">
            <a:avLst/>
          </a:prstGeom>
        </p:spPr>
      </p:pic>
      <p:sp>
        <p:nvSpPr>
          <p:cNvPr id="5" name="pole tekstowe 4">
            <a:extLst>
              <a:ext uri="{FF2B5EF4-FFF2-40B4-BE49-F238E27FC236}">
                <a16:creationId xmlns:a16="http://schemas.microsoft.com/office/drawing/2014/main" id="{21B43B84-7796-6C17-F777-99CAB82BBC62}"/>
              </a:ext>
            </a:extLst>
          </p:cNvPr>
          <p:cNvSpPr txBox="1"/>
          <p:nvPr/>
        </p:nvSpPr>
        <p:spPr>
          <a:xfrm>
            <a:off x="432179" y="1369272"/>
            <a:ext cx="11327642" cy="6124754"/>
          </a:xfrm>
          <a:prstGeom prst="rect">
            <a:avLst/>
          </a:prstGeom>
          <a:noFill/>
        </p:spPr>
        <p:txBody>
          <a:bodyPr wrap="square" rtlCol="0">
            <a:spAutoFit/>
          </a:bodyPr>
          <a:lstStyle/>
          <a:p>
            <a:pPr lvl="0" algn="ctr">
              <a:defRPr/>
            </a:pPr>
            <a:r>
              <a:rPr lang="pl-PL" sz="3000" b="1" dirty="0" err="1">
                <a:solidFill>
                  <a:srgbClr val="0628BA"/>
                </a:solidFill>
              </a:rPr>
              <a:t>Key</a:t>
            </a:r>
            <a:r>
              <a:rPr lang="pl-PL" sz="3000" b="1" dirty="0">
                <a:solidFill>
                  <a:srgbClr val="0628BA"/>
                </a:solidFill>
              </a:rPr>
              <a:t> </a:t>
            </a:r>
            <a:r>
              <a:rPr lang="pl-PL" sz="3000" b="1" dirty="0" err="1">
                <a:solidFill>
                  <a:srgbClr val="0628BA"/>
                </a:solidFill>
              </a:rPr>
              <a:t>issues</a:t>
            </a:r>
            <a:r>
              <a:rPr lang="pl-PL" sz="3000" b="1" dirty="0">
                <a:solidFill>
                  <a:srgbClr val="0628BA"/>
                </a:solidFill>
              </a:rPr>
              <a:t> to be </a:t>
            </a:r>
            <a:r>
              <a:rPr lang="pl-PL" sz="3000" b="1" dirty="0" err="1">
                <a:solidFill>
                  <a:srgbClr val="0628BA"/>
                </a:solidFill>
              </a:rPr>
              <a:t>discussed</a:t>
            </a:r>
            <a:r>
              <a:rPr lang="pl-PL" sz="3000" b="1" dirty="0">
                <a:solidFill>
                  <a:srgbClr val="0628BA"/>
                </a:solidFill>
              </a:rPr>
              <a:t>:</a:t>
            </a:r>
          </a:p>
          <a:p>
            <a:pPr lvl="0" algn="ctr">
              <a:defRPr/>
            </a:pPr>
            <a:endParaRPr lang="pl-PL" sz="3000" b="1" dirty="0">
              <a:solidFill>
                <a:srgbClr val="0628BA"/>
              </a:solidFill>
            </a:endParaRPr>
          </a:p>
          <a:p>
            <a:pPr lvl="0" algn="ctr">
              <a:defRPr/>
            </a:pPr>
            <a:r>
              <a:rPr lang="pl-PL" sz="2800" dirty="0"/>
              <a:t>1. </a:t>
            </a:r>
            <a:r>
              <a:rPr lang="en-US" sz="2800" dirty="0"/>
              <a:t>Ideas for </a:t>
            </a:r>
            <a:r>
              <a:rPr lang="pl-PL" sz="2800" dirty="0" err="1"/>
              <a:t>calls</a:t>
            </a:r>
            <a:r>
              <a:rPr lang="en-US" sz="2800" dirty="0"/>
              <a:t> within the Interreg </a:t>
            </a:r>
            <a:r>
              <a:rPr lang="en-US" sz="2800" dirty="0" err="1"/>
              <a:t>programme</a:t>
            </a:r>
            <a:r>
              <a:rPr lang="en-US" sz="2800" dirty="0"/>
              <a:t> that will help </a:t>
            </a:r>
            <a:br>
              <a:rPr lang="pl-PL" sz="2800" dirty="0"/>
            </a:br>
            <a:r>
              <a:rPr lang="en-US" sz="2800" dirty="0"/>
              <a:t>sustain </a:t>
            </a:r>
            <a:r>
              <a:rPr lang="pl-PL" sz="2800" dirty="0"/>
              <a:t>and </a:t>
            </a:r>
            <a:r>
              <a:rPr lang="pl-PL" sz="2800" dirty="0" err="1"/>
              <a:t>capitalize</a:t>
            </a:r>
            <a:r>
              <a:rPr lang="pl-PL" sz="2800" dirty="0"/>
              <a:t> </a:t>
            </a:r>
            <a:r>
              <a:rPr lang="en-US" sz="2800" dirty="0"/>
              <a:t>the results of already implemented projects </a:t>
            </a:r>
            <a:br>
              <a:rPr lang="pl-PL" sz="2800" dirty="0"/>
            </a:br>
            <a:r>
              <a:rPr lang="en-US" sz="2800" dirty="0"/>
              <a:t>and promote their outcomes</a:t>
            </a:r>
            <a:r>
              <a:rPr lang="pl-PL" sz="2800" dirty="0"/>
              <a:t> </a:t>
            </a:r>
            <a:r>
              <a:rPr lang="pl-PL" sz="2800" dirty="0" err="1"/>
              <a:t>beyond</a:t>
            </a:r>
            <a:r>
              <a:rPr lang="pl-PL" sz="2800" dirty="0"/>
              <a:t> the </a:t>
            </a:r>
            <a:r>
              <a:rPr lang="pl-PL" sz="2800" dirty="0" err="1"/>
              <a:t>durability</a:t>
            </a:r>
            <a:r>
              <a:rPr lang="pl-PL" sz="2800" dirty="0"/>
              <a:t> period</a:t>
            </a:r>
            <a:br>
              <a:rPr lang="pl-PL" sz="2800" dirty="0"/>
            </a:br>
            <a:r>
              <a:rPr lang="pl-PL" sz="2800" dirty="0"/>
              <a:t>(</a:t>
            </a:r>
            <a:r>
              <a:rPr lang="en-US" sz="2800" dirty="0"/>
              <a:t>the 2021-2027 period</a:t>
            </a:r>
            <a:r>
              <a:rPr lang="pl-PL" sz="2800" dirty="0"/>
              <a:t> </a:t>
            </a:r>
            <a:r>
              <a:rPr lang="pl-PL" sz="2800" dirty="0" err="1"/>
              <a:t>or</a:t>
            </a:r>
            <a:r>
              <a:rPr lang="pl-PL" sz="2800" dirty="0"/>
              <a:t> the post-2027 period)</a:t>
            </a:r>
          </a:p>
          <a:p>
            <a:pPr lvl="0" algn="ctr">
              <a:defRPr/>
            </a:pPr>
            <a:endParaRPr lang="pl-PL" sz="2800" b="1" dirty="0">
              <a:solidFill>
                <a:srgbClr val="0628BA"/>
              </a:solidFill>
            </a:endParaRPr>
          </a:p>
          <a:p>
            <a:pPr lvl="0" algn="ctr">
              <a:defRPr/>
            </a:pPr>
            <a:r>
              <a:rPr lang="pl-PL" sz="2800" dirty="0"/>
              <a:t>2. </a:t>
            </a:r>
            <a:r>
              <a:rPr lang="pl-PL" sz="2800" dirty="0" err="1"/>
              <a:t>Ideas</a:t>
            </a:r>
            <a:r>
              <a:rPr lang="pl-PL" sz="2800" dirty="0"/>
              <a:t> for the </a:t>
            </a:r>
            <a:r>
              <a:rPr lang="en-US" sz="2800" dirty="0"/>
              <a:t>systemic projects </a:t>
            </a:r>
            <a:r>
              <a:rPr lang="pl-PL" sz="2800" dirty="0" err="1"/>
              <a:t>based</a:t>
            </a:r>
            <a:r>
              <a:rPr lang="pl-PL" sz="2800" dirty="0"/>
              <a:t> on the </a:t>
            </a:r>
            <a:r>
              <a:rPr lang="pl-PL" sz="2800" dirty="0" err="1"/>
              <a:t>sustainable</a:t>
            </a:r>
            <a:r>
              <a:rPr lang="pl-PL" sz="2800" dirty="0"/>
              <a:t> </a:t>
            </a:r>
            <a:r>
              <a:rPr lang="pl-PL" sz="2800" dirty="0" err="1"/>
              <a:t>use</a:t>
            </a:r>
            <a:r>
              <a:rPr lang="pl-PL" sz="2800" dirty="0"/>
              <a:t> </a:t>
            </a:r>
            <a:r>
              <a:rPr lang="en-US" sz="2800" dirty="0"/>
              <a:t>of </a:t>
            </a:r>
            <a:br>
              <a:rPr lang="pl-PL" sz="2800" dirty="0"/>
            </a:br>
            <a:r>
              <a:rPr lang="en-US" sz="2800" dirty="0"/>
              <a:t>the natural and cultural border</a:t>
            </a:r>
            <a:r>
              <a:rPr lang="pl-PL" sz="2800" dirty="0"/>
              <a:t>land </a:t>
            </a:r>
            <a:r>
              <a:rPr lang="pl-PL" sz="2800" dirty="0" err="1"/>
              <a:t>assets</a:t>
            </a:r>
            <a:r>
              <a:rPr lang="en-US" sz="2800" dirty="0"/>
              <a:t> in tourism, </a:t>
            </a:r>
            <a:br>
              <a:rPr lang="pl-PL" sz="2800" dirty="0"/>
            </a:br>
            <a:r>
              <a:rPr lang="pl-PL" sz="2800" dirty="0" err="1"/>
              <a:t>emphasising</a:t>
            </a:r>
            <a:r>
              <a:rPr lang="en-US" sz="2800" dirty="0"/>
              <a:t> the importance of </a:t>
            </a:r>
            <a:r>
              <a:rPr lang="pl-PL" sz="2800" dirty="0"/>
              <a:t>developing </a:t>
            </a:r>
            <a:br>
              <a:rPr lang="pl-PL" sz="2800" dirty="0"/>
            </a:br>
            <a:r>
              <a:rPr lang="en-US" sz="2800" dirty="0"/>
              <a:t>thematic trails and/or recreational trails (water, hiking, cycling, etc.)</a:t>
            </a:r>
            <a:endParaRPr lang="pl-PL" sz="2800" dirty="0"/>
          </a:p>
          <a:p>
            <a:pPr>
              <a:defRPr/>
            </a:pPr>
            <a:r>
              <a:rPr lang="pl-PL" sz="2000" dirty="0">
                <a:solidFill>
                  <a:prstClr val="black"/>
                </a:solidFill>
              </a:rPr>
              <a:t> </a:t>
            </a:r>
          </a:p>
          <a:p>
            <a:pPr>
              <a:defRPr/>
            </a:pPr>
            <a:endParaRPr lang="pl-PL" sz="2000" dirty="0">
              <a:solidFill>
                <a:prstClr val="black"/>
              </a:solidFill>
            </a:endParaRPr>
          </a:p>
          <a:p>
            <a:pPr lvl="0">
              <a:defRPr/>
            </a:pPr>
            <a:endParaRPr kumimoji="0" lang="pl-PL" sz="2000" b="0" i="0" u="none" strike="noStrike" kern="1200" cap="none" spc="0" normalizeH="0" baseline="0" noProof="0" dirty="0">
              <a:ln>
                <a:noFill/>
              </a:ln>
              <a:solidFill>
                <a:prstClr val="black"/>
              </a:solidFill>
              <a:effectLst/>
              <a:uLnTx/>
              <a:uFillTx/>
              <a:latin typeface="Aptos" panose="02110004020202020204"/>
              <a:ea typeface="+mn-ea"/>
              <a:cs typeface="+mn-cs"/>
            </a:endParaRPr>
          </a:p>
          <a:p>
            <a:pPr lvl="0">
              <a:defRPr/>
            </a:pPr>
            <a:endParaRPr kumimoji="0" lang="lt-LT"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12736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4F417-F393-F7C4-0057-F1D2539FB993}"/>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15A7104B-C288-C019-CE05-8BBA72A321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8343" y="164193"/>
            <a:ext cx="4332514" cy="1301654"/>
          </a:xfrm>
          <a:prstGeom prst="rect">
            <a:avLst/>
          </a:prstGeom>
        </p:spPr>
      </p:pic>
      <p:sp>
        <p:nvSpPr>
          <p:cNvPr id="5" name="pole tekstowe 4">
            <a:extLst>
              <a:ext uri="{FF2B5EF4-FFF2-40B4-BE49-F238E27FC236}">
                <a16:creationId xmlns:a16="http://schemas.microsoft.com/office/drawing/2014/main" id="{D25AF96B-9451-C573-491D-12D7CF3124EC}"/>
              </a:ext>
            </a:extLst>
          </p:cNvPr>
          <p:cNvSpPr txBox="1"/>
          <p:nvPr/>
        </p:nvSpPr>
        <p:spPr>
          <a:xfrm>
            <a:off x="432179" y="1369272"/>
            <a:ext cx="11327642" cy="3323987"/>
          </a:xfrm>
          <a:prstGeom prst="rect">
            <a:avLst/>
          </a:prstGeom>
          <a:noFill/>
        </p:spPr>
        <p:txBody>
          <a:bodyPr wrap="square" rtlCol="0">
            <a:spAutoFit/>
          </a:bodyPr>
          <a:lstStyle/>
          <a:p>
            <a:pPr lvl="0" algn="ctr">
              <a:defRPr/>
            </a:pPr>
            <a:endParaRPr lang="pl-PL" sz="2000" dirty="0">
              <a:solidFill>
                <a:prstClr val="black"/>
              </a:solidFill>
            </a:endParaRPr>
          </a:p>
          <a:p>
            <a:pPr lvl="0" algn="ctr">
              <a:defRPr/>
            </a:pPr>
            <a:endParaRPr lang="pl-PL" sz="2000" dirty="0">
              <a:solidFill>
                <a:prstClr val="black"/>
              </a:solidFill>
            </a:endParaRPr>
          </a:p>
          <a:p>
            <a:pPr lvl="0" algn="ctr">
              <a:defRPr/>
            </a:pPr>
            <a:endParaRPr lang="pl-PL" sz="2000" dirty="0">
              <a:solidFill>
                <a:prstClr val="black"/>
              </a:solidFill>
            </a:endParaRPr>
          </a:p>
          <a:p>
            <a:pPr lvl="0" algn="ctr">
              <a:defRPr/>
            </a:pPr>
            <a:endParaRPr lang="pl-PL" sz="2000" dirty="0">
              <a:solidFill>
                <a:prstClr val="black"/>
              </a:solidFill>
            </a:endParaRPr>
          </a:p>
          <a:p>
            <a:pPr lvl="0" algn="ctr">
              <a:defRPr/>
            </a:pPr>
            <a:endParaRPr lang="pl-PL" sz="2000" dirty="0">
              <a:solidFill>
                <a:prstClr val="black"/>
              </a:solidFill>
            </a:endParaRPr>
          </a:p>
          <a:p>
            <a:pPr lvl="0" algn="ctr">
              <a:defRPr/>
            </a:pPr>
            <a:r>
              <a:rPr lang="pl-PL" sz="3000" b="1" dirty="0">
                <a:solidFill>
                  <a:srgbClr val="0628BA"/>
                </a:solidFill>
              </a:rPr>
              <a:t>Thank you very much for your attention! </a:t>
            </a:r>
          </a:p>
          <a:p>
            <a:pPr>
              <a:defRPr/>
            </a:pPr>
            <a:endParaRPr lang="pl-PL" sz="2000" dirty="0">
              <a:solidFill>
                <a:prstClr val="black"/>
              </a:solidFill>
            </a:endParaRPr>
          </a:p>
          <a:p>
            <a:pPr>
              <a:defRPr/>
            </a:pPr>
            <a:endParaRPr lang="pl-PL" sz="2000" dirty="0">
              <a:solidFill>
                <a:prstClr val="black"/>
              </a:solidFill>
            </a:endParaRPr>
          </a:p>
          <a:p>
            <a:pPr lvl="0">
              <a:defRPr/>
            </a:pPr>
            <a:endParaRPr kumimoji="0" lang="pl-PL" sz="2000" b="0" i="0" u="none" strike="noStrike" kern="1200" cap="none" spc="0" normalizeH="0" baseline="0" noProof="0" dirty="0">
              <a:ln>
                <a:noFill/>
              </a:ln>
              <a:solidFill>
                <a:prstClr val="black"/>
              </a:solidFill>
              <a:effectLst/>
              <a:uLnTx/>
              <a:uFillTx/>
              <a:latin typeface="Aptos" panose="02110004020202020204"/>
              <a:ea typeface="+mn-ea"/>
              <a:cs typeface="+mn-cs"/>
            </a:endParaRPr>
          </a:p>
          <a:p>
            <a:pPr lvl="0">
              <a:defRPr/>
            </a:pPr>
            <a:endParaRPr kumimoji="0" lang="lt-LT"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6240673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5777</TotalTime>
  <Words>2875</Words>
  <Application>Microsoft Office PowerPoint</Application>
  <PresentationFormat>Panoramiczny</PresentationFormat>
  <Paragraphs>348</Paragraphs>
  <Slides>13</Slides>
  <Notes>11</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13</vt:i4>
      </vt:variant>
    </vt:vector>
  </HeadingPairs>
  <TitlesOfParts>
    <vt:vector size="19" baseType="lpstr">
      <vt:lpstr>Aptos</vt:lpstr>
      <vt:lpstr>Aptos Display</vt:lpstr>
      <vt:lpstr>Arial</vt:lpstr>
      <vt:lpstr>Times New Roman</vt:lpstr>
      <vt:lpstr>Verdana</vt:lpstr>
      <vt:lpstr>Thème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POPOWSKI Sasha (IXL-S1DEA)</dc:creator>
  <cp:keywords>, docId:B8AE9E90AD7F4F6EA558B6FC56679CFA</cp:keywords>
  <cp:lastModifiedBy>Joanna Kurowska-Pysz</cp:lastModifiedBy>
  <cp:revision>148</cp:revision>
  <dcterms:created xsi:type="dcterms:W3CDTF">2025-09-03T09:31:29Z</dcterms:created>
  <dcterms:modified xsi:type="dcterms:W3CDTF">2026-01-22T10:02:07Z</dcterms:modified>
</cp:coreProperties>
</file>